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305" r:id="rId2"/>
    <p:sldId id="280" r:id="rId3"/>
    <p:sldId id="372" r:id="rId4"/>
    <p:sldId id="309" r:id="rId5"/>
    <p:sldId id="373" r:id="rId6"/>
    <p:sldId id="312" r:id="rId7"/>
    <p:sldId id="344" r:id="rId8"/>
    <p:sldId id="319" r:id="rId9"/>
    <p:sldId id="317" r:id="rId10"/>
    <p:sldId id="333" r:id="rId11"/>
    <p:sldId id="374" r:id="rId12"/>
    <p:sldId id="346" r:id="rId13"/>
    <p:sldId id="375" r:id="rId14"/>
    <p:sldId id="320" r:id="rId15"/>
    <p:sldId id="318" r:id="rId16"/>
    <p:sldId id="321" r:id="rId17"/>
    <p:sldId id="256" r:id="rId18"/>
    <p:sldId id="334" r:id="rId19"/>
    <p:sldId id="376" r:id="rId20"/>
    <p:sldId id="322" r:id="rId21"/>
    <p:sldId id="381" r:id="rId22"/>
    <p:sldId id="342" r:id="rId23"/>
    <p:sldId id="378" r:id="rId24"/>
    <p:sldId id="379" r:id="rId25"/>
    <p:sldId id="380" r:id="rId26"/>
    <p:sldId id="341" r:id="rId27"/>
    <p:sldId id="382" r:id="rId28"/>
    <p:sldId id="336" r:id="rId29"/>
    <p:sldId id="339" r:id="rId30"/>
    <p:sldId id="338" r:id="rId31"/>
    <p:sldId id="383" r:id="rId32"/>
    <p:sldId id="325" r:id="rId33"/>
    <p:sldId id="349" r:id="rId34"/>
    <p:sldId id="348" r:id="rId35"/>
    <p:sldId id="347" r:id="rId36"/>
    <p:sldId id="353" r:id="rId37"/>
    <p:sldId id="357" r:id="rId38"/>
    <p:sldId id="359" r:id="rId39"/>
    <p:sldId id="358" r:id="rId40"/>
    <p:sldId id="354" r:id="rId41"/>
    <p:sldId id="355" r:id="rId42"/>
    <p:sldId id="388" r:id="rId43"/>
    <p:sldId id="367" r:id="rId44"/>
    <p:sldId id="366" r:id="rId45"/>
    <p:sldId id="328" r:id="rId46"/>
    <p:sldId id="370" r:id="rId47"/>
    <p:sldId id="369" r:id="rId48"/>
    <p:sldId id="371" r:id="rId49"/>
    <p:sldId id="384" r:id="rId50"/>
    <p:sldId id="329" r:id="rId51"/>
    <p:sldId id="386" r:id="rId52"/>
    <p:sldId id="387" r:id="rId53"/>
    <p:sldId id="330" r:id="rId54"/>
    <p:sldId id="362" r:id="rId55"/>
    <p:sldId id="326" r:id="rId56"/>
    <p:sldId id="361" r:id="rId57"/>
    <p:sldId id="365" r:id="rId58"/>
    <p:sldId id="363" r:id="rId59"/>
    <p:sldId id="364" r:id="rId60"/>
    <p:sldId id="360" r:id="rId6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1F1"/>
    <a:srgbClr val="FBE9E9"/>
    <a:srgbClr val="F7D2D1"/>
    <a:srgbClr val="62BAB0"/>
    <a:srgbClr val="4472C4"/>
    <a:srgbClr val="DBF9ED"/>
    <a:srgbClr val="767171"/>
    <a:srgbClr val="E5C85D"/>
    <a:srgbClr val="D4CAFA"/>
    <a:srgbClr val="E7CC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ittlere Formatvorlage 1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3" autoAdjust="0"/>
    <p:restoredTop sz="94404" autoAdjust="0"/>
  </p:normalViewPr>
  <p:slideViewPr>
    <p:cSldViewPr snapToGrid="0">
      <p:cViewPr varScale="1">
        <p:scale>
          <a:sx n="78" d="100"/>
          <a:sy n="78" d="100"/>
        </p:scale>
        <p:origin x="64" y="1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EC29E0-0D07-46F3-A080-79630F91D7FD}" type="datetimeFigureOut">
              <a:rPr lang="de-DE" smtClean="0"/>
              <a:t>02.10.2026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0D830B-0EF6-44E8-83E6-5DCD50868612}" type="slidenum">
              <a:rPr lang="de-DE" smtClean="0"/>
              <a:t>‹Nr.›</a:t>
            </a:fld>
            <a:endParaRPr lang="de-DE"/>
          </a:p>
        </p:txBody>
      </p:sp>
    </p:spTree>
    <p:extLst>
      <p:ext uri="{BB962C8B-B14F-4D97-AF65-F5344CB8AC3E}">
        <p14:creationId xmlns:p14="http://schemas.microsoft.com/office/powerpoint/2010/main" val="3206980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Hypothesen gemeinsam an der Tafel sammeln (z.B. zu wenig Schlaf, Bildschirmzeit, Stress, schlechte Ernährung, wenig Bewegung…) und in Clustern organisieren (Lebensstil, Ernährung, Psyche, Krankheiten/Medizin, Umwelt…)</a:t>
            </a:r>
          </a:p>
        </p:txBody>
      </p:sp>
      <p:sp>
        <p:nvSpPr>
          <p:cNvPr id="4" name="Foliennummernplatzhalter 3"/>
          <p:cNvSpPr>
            <a:spLocks noGrp="1"/>
          </p:cNvSpPr>
          <p:nvPr>
            <p:ph type="sldNum" sz="quarter" idx="5"/>
          </p:nvPr>
        </p:nvSpPr>
        <p:spPr/>
        <p:txBody>
          <a:bodyPr/>
          <a:lstStyle/>
          <a:p>
            <a:fld id="{7C0D830B-0EF6-44E8-83E6-5DCD50868612}" type="slidenum">
              <a:rPr lang="de-DE" smtClean="0"/>
              <a:t>2</a:t>
            </a:fld>
            <a:endParaRPr lang="de-DE"/>
          </a:p>
        </p:txBody>
      </p:sp>
    </p:spTree>
    <p:extLst>
      <p:ext uri="{BB962C8B-B14F-4D97-AF65-F5344CB8AC3E}">
        <p14:creationId xmlns:p14="http://schemas.microsoft.com/office/powerpoint/2010/main" val="26849535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C0D830B-0EF6-44E8-83E6-5DCD50868612}" type="slidenum">
              <a:rPr lang="de-DE" smtClean="0"/>
              <a:t>3</a:t>
            </a:fld>
            <a:endParaRPr lang="de-DE"/>
          </a:p>
        </p:txBody>
      </p:sp>
    </p:spTree>
    <p:extLst>
      <p:ext uri="{BB962C8B-B14F-4D97-AF65-F5344CB8AC3E}">
        <p14:creationId xmlns:p14="http://schemas.microsoft.com/office/powerpoint/2010/main" val="2254578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C0D830B-0EF6-44E8-83E6-5DCD50868612}" type="slidenum">
              <a:rPr lang="de-DE" smtClean="0"/>
              <a:t>4</a:t>
            </a:fld>
            <a:endParaRPr lang="de-DE"/>
          </a:p>
        </p:txBody>
      </p:sp>
    </p:spTree>
    <p:extLst>
      <p:ext uri="{BB962C8B-B14F-4D97-AF65-F5344CB8AC3E}">
        <p14:creationId xmlns:p14="http://schemas.microsoft.com/office/powerpoint/2010/main" val="3226067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85750" indent="-285750" algn="just">
              <a:buFont typeface="Arial" panose="020B0604020202020204" pitchFamily="34" charset="0"/>
              <a:buChar char="•"/>
            </a:pPr>
            <a:r>
              <a:rPr lang="de-DE" sz="1800" kern="100" dirty="0">
                <a:effectLst/>
                <a:latin typeface="Calibri" panose="020F0502020204030204" pitchFamily="34" charset="0"/>
                <a:ea typeface="Aptos" panose="020B0004020202020204" pitchFamily="34" charset="0"/>
                <a:cs typeface="Calibri" panose="020F0502020204030204" pitchFamily="34" charset="0"/>
              </a:rPr>
              <a:t>Die Stunde beginnt mit dem Fallbeispiel „</a:t>
            </a:r>
            <a:r>
              <a:rPr lang="de-DE" sz="1800" kern="100" dirty="0" err="1">
                <a:effectLst/>
                <a:latin typeface="Calibri" panose="020F0502020204030204" pitchFamily="34" charset="0"/>
                <a:ea typeface="Aptos" panose="020B0004020202020204" pitchFamily="34" charset="0"/>
                <a:cs typeface="Calibri" panose="020F0502020204030204" pitchFamily="34" charset="0"/>
              </a:rPr>
              <a:t>Meta</a:t>
            </a:r>
            <a:r>
              <a:rPr lang="de-DE" sz="1800" kern="100" dirty="0">
                <a:effectLst/>
                <a:latin typeface="Calibri" panose="020F0502020204030204" pitchFamily="34" charset="0"/>
                <a:ea typeface="Aptos" panose="020B0004020202020204" pitchFamily="34" charset="0"/>
                <a:cs typeface="Calibri" panose="020F0502020204030204" pitchFamily="34" charset="0"/>
              </a:rPr>
              <a:t>“ (siehe Folie). Die Lehrkraft präsentiert die Situation (reduzierte Bakterienvielfalt trotz „gesundem“ Lebensstil).</a:t>
            </a:r>
            <a:endParaRPr lang="de-DE" sz="1800" kern="100" dirty="0">
              <a:effectLst/>
              <a:latin typeface="Calibri" panose="020F0502020204030204" pitchFamily="34" charset="0"/>
              <a:ea typeface="Aptos" panose="020B0004020202020204" pitchFamily="34" charset="0"/>
              <a:cs typeface="Times New Roman" panose="02020603050405020304" pitchFamily="18" charset="0"/>
            </a:endParaRPr>
          </a:p>
          <a:p>
            <a:pPr marL="285750" indent="-285750" algn="just">
              <a:buFont typeface="Arial" panose="020B0604020202020204" pitchFamily="34" charset="0"/>
              <a:buChar char="•"/>
            </a:pPr>
            <a:r>
              <a:rPr lang="de-DE" sz="1800" kern="100" dirty="0" err="1">
                <a:effectLst/>
                <a:latin typeface="Calibri" panose="020F0502020204030204" pitchFamily="34" charset="0"/>
                <a:ea typeface="Aptos" panose="020B0004020202020204" pitchFamily="34" charset="0"/>
                <a:cs typeface="Calibri" panose="020F0502020204030204" pitchFamily="34" charset="0"/>
              </a:rPr>
              <a:t>SuS</a:t>
            </a:r>
            <a:r>
              <a:rPr lang="de-DE" sz="1800" kern="100" dirty="0">
                <a:effectLst/>
                <a:latin typeface="Calibri" panose="020F0502020204030204" pitchFamily="34" charset="0"/>
                <a:ea typeface="Aptos" panose="020B0004020202020204" pitchFamily="34" charset="0"/>
                <a:cs typeface="Calibri" panose="020F0502020204030204" pitchFamily="34" charset="0"/>
              </a:rPr>
              <a:t> äußern erste Vermutungen: Warum geht es </a:t>
            </a:r>
            <a:r>
              <a:rPr lang="de-DE" sz="1800" kern="100" dirty="0" err="1">
                <a:effectLst/>
                <a:latin typeface="Calibri" panose="020F0502020204030204" pitchFamily="34" charset="0"/>
                <a:ea typeface="Aptos" panose="020B0004020202020204" pitchFamily="34" charset="0"/>
                <a:cs typeface="Calibri" panose="020F0502020204030204" pitchFamily="34" charset="0"/>
              </a:rPr>
              <a:t>Meta</a:t>
            </a:r>
            <a:r>
              <a:rPr lang="de-DE" sz="1800" kern="100" dirty="0">
                <a:effectLst/>
                <a:latin typeface="Calibri" panose="020F0502020204030204" pitchFamily="34" charset="0"/>
                <a:ea typeface="Aptos" panose="020B0004020202020204" pitchFamily="34" charset="0"/>
                <a:cs typeface="Calibri" panose="020F0502020204030204" pitchFamily="34" charset="0"/>
              </a:rPr>
              <a:t> nicht gut? Was könnte im Körper eine Rolle spielen?</a:t>
            </a:r>
            <a:endParaRPr lang="de-DE" sz="1800" kern="100" dirty="0">
              <a:effectLst/>
              <a:latin typeface="Calibri" panose="020F0502020204030204" pitchFamily="34" charset="0"/>
              <a:ea typeface="Aptos" panose="020B0004020202020204" pitchFamily="34" charset="0"/>
              <a:cs typeface="Times New Roman" panose="02020603050405020304" pitchFamily="18" charset="0"/>
            </a:endParaRPr>
          </a:p>
          <a:p>
            <a:endParaRPr lang="de-DE" dirty="0"/>
          </a:p>
        </p:txBody>
      </p:sp>
      <p:sp>
        <p:nvSpPr>
          <p:cNvPr id="4" name="Foliennummernplatzhalter 3"/>
          <p:cNvSpPr>
            <a:spLocks noGrp="1"/>
          </p:cNvSpPr>
          <p:nvPr>
            <p:ph type="sldNum" sz="quarter" idx="5"/>
          </p:nvPr>
        </p:nvSpPr>
        <p:spPr/>
        <p:txBody>
          <a:bodyPr/>
          <a:lstStyle/>
          <a:p>
            <a:fld id="{7C0D830B-0EF6-44E8-83E6-5DCD50868612}" type="slidenum">
              <a:rPr lang="de-DE" smtClean="0"/>
              <a:t>5</a:t>
            </a:fld>
            <a:endParaRPr lang="de-DE"/>
          </a:p>
        </p:txBody>
      </p:sp>
    </p:spTree>
    <p:extLst>
      <p:ext uri="{BB962C8B-B14F-4D97-AF65-F5344CB8AC3E}">
        <p14:creationId xmlns:p14="http://schemas.microsoft.com/office/powerpoint/2010/main" val="2281313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just"/>
            <a:r>
              <a:rPr lang="de-DE" sz="1800" kern="100" dirty="0">
                <a:effectLst/>
                <a:latin typeface="Calibri" panose="020F0502020204030204" pitchFamily="34" charset="0"/>
                <a:ea typeface="Aptos" panose="020B0004020202020204" pitchFamily="34" charset="0"/>
                <a:cs typeface="Calibri" panose="020F0502020204030204" pitchFamily="34" charset="0"/>
              </a:rPr>
              <a:t>Gemeinsam wird eine Leitfrage entwickelt, z. B.:</a:t>
            </a:r>
            <a:endParaRPr lang="de-DE" sz="1800" kern="100" dirty="0">
              <a:effectLst/>
              <a:latin typeface="Calibri" panose="020F0502020204030204" pitchFamily="34" charset="0"/>
              <a:ea typeface="Aptos" panose="020B0004020202020204" pitchFamily="34" charset="0"/>
              <a:cs typeface="Times New Roman" panose="02020603050405020304" pitchFamily="18" charset="0"/>
            </a:endParaRPr>
          </a:p>
          <a:p>
            <a:pPr algn="just"/>
            <a:r>
              <a:rPr lang="de-DE" sz="1800" kern="100" dirty="0">
                <a:effectLst/>
                <a:latin typeface="Calibri" panose="020F0502020204030204" pitchFamily="34" charset="0"/>
                <a:ea typeface="Aptos" panose="020B0004020202020204" pitchFamily="34" charset="0"/>
                <a:cs typeface="Calibri" panose="020F0502020204030204" pitchFamily="34" charset="0"/>
              </a:rPr>
              <a:t>„Welche Rolle spielen Mikroorganismen in unserem Körper?“</a:t>
            </a:r>
            <a:endParaRPr lang="de-DE" sz="1800" kern="100" dirty="0">
              <a:effectLst/>
              <a:latin typeface="Calibri" panose="020F0502020204030204" pitchFamily="34" charset="0"/>
              <a:ea typeface="Aptos" panose="020B0004020202020204" pitchFamily="34" charset="0"/>
              <a:cs typeface="Times New Roman" panose="02020603050405020304" pitchFamily="18" charset="0"/>
            </a:endParaRPr>
          </a:p>
          <a:p>
            <a:endParaRPr lang="de-DE" dirty="0"/>
          </a:p>
        </p:txBody>
      </p:sp>
      <p:sp>
        <p:nvSpPr>
          <p:cNvPr id="4" name="Foliennummernplatzhalter 3"/>
          <p:cNvSpPr>
            <a:spLocks noGrp="1"/>
          </p:cNvSpPr>
          <p:nvPr>
            <p:ph type="sldNum" sz="quarter" idx="5"/>
          </p:nvPr>
        </p:nvSpPr>
        <p:spPr/>
        <p:txBody>
          <a:bodyPr/>
          <a:lstStyle/>
          <a:p>
            <a:fld id="{7C0D830B-0EF6-44E8-83E6-5DCD50868612}" type="slidenum">
              <a:rPr lang="de-DE" smtClean="0"/>
              <a:t>6</a:t>
            </a:fld>
            <a:endParaRPr lang="de-DE"/>
          </a:p>
        </p:txBody>
      </p:sp>
    </p:spTree>
    <p:extLst>
      <p:ext uri="{BB962C8B-B14F-4D97-AF65-F5344CB8AC3E}">
        <p14:creationId xmlns:p14="http://schemas.microsoft.com/office/powerpoint/2010/main" val="11894856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 </a:t>
            </a:r>
            <a:r>
              <a:rPr lang="de-DE" b="1" dirty="0"/>
              <a:t>Satzstarter (bei Bedarf) für Anwendung auf den Fall </a:t>
            </a:r>
            <a:r>
              <a:rPr lang="de-DE" b="1" dirty="0" err="1"/>
              <a:t>Meta</a:t>
            </a:r>
            <a:r>
              <a:rPr lang="de-DE" b="1" dirty="0"/>
              <a:t>: </a:t>
            </a:r>
          </a:p>
          <a:p>
            <a:r>
              <a:rPr lang="de-DE" dirty="0"/>
              <a:t>„</a:t>
            </a:r>
            <a:r>
              <a:rPr lang="de-DE" dirty="0" err="1"/>
              <a:t>Meta</a:t>
            </a:r>
            <a:r>
              <a:rPr lang="de-DE" dirty="0"/>
              <a:t> ist ein Metaorganismus, weil …“</a:t>
            </a:r>
          </a:p>
          <a:p>
            <a:r>
              <a:rPr lang="de-DE" dirty="0"/>
              <a:t>„Das Mikrobiom ist wichtig, weil …“</a:t>
            </a:r>
          </a:p>
          <a:p>
            <a:endParaRPr lang="de-DE" dirty="0"/>
          </a:p>
        </p:txBody>
      </p:sp>
      <p:sp>
        <p:nvSpPr>
          <p:cNvPr id="4" name="Foliennummernplatzhalter 3"/>
          <p:cNvSpPr>
            <a:spLocks noGrp="1"/>
          </p:cNvSpPr>
          <p:nvPr>
            <p:ph type="sldNum" sz="quarter" idx="5"/>
          </p:nvPr>
        </p:nvSpPr>
        <p:spPr/>
        <p:txBody>
          <a:bodyPr/>
          <a:lstStyle/>
          <a:p>
            <a:fld id="{7C0D830B-0EF6-44E8-83E6-5DCD50868612}" type="slidenum">
              <a:rPr lang="de-DE" smtClean="0"/>
              <a:t>7</a:t>
            </a:fld>
            <a:endParaRPr lang="de-DE"/>
          </a:p>
        </p:txBody>
      </p:sp>
    </p:spTree>
    <p:extLst>
      <p:ext uri="{BB962C8B-B14F-4D97-AF65-F5344CB8AC3E}">
        <p14:creationId xmlns:p14="http://schemas.microsoft.com/office/powerpoint/2010/main" val="5508382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800" dirty="0">
                <a:effectLst/>
                <a:latin typeface="Calibri" panose="020F0502020204030204" pitchFamily="34" charset="0"/>
                <a:ea typeface="Aptos" panose="020B0004020202020204" pitchFamily="34" charset="0"/>
              </a:rPr>
              <a:t>Anschließend wird das Erklärvideo gezeigt.</a:t>
            </a:r>
            <a:endParaRPr lang="de-DE" dirty="0"/>
          </a:p>
        </p:txBody>
      </p:sp>
      <p:sp>
        <p:nvSpPr>
          <p:cNvPr id="4" name="Foliennummernplatzhalter 3"/>
          <p:cNvSpPr>
            <a:spLocks noGrp="1"/>
          </p:cNvSpPr>
          <p:nvPr>
            <p:ph type="sldNum" sz="quarter" idx="5"/>
          </p:nvPr>
        </p:nvSpPr>
        <p:spPr/>
        <p:txBody>
          <a:bodyPr/>
          <a:lstStyle/>
          <a:p>
            <a:fld id="{7C0D830B-0EF6-44E8-83E6-5DCD50868612}" type="slidenum">
              <a:rPr lang="de-DE" smtClean="0"/>
              <a:t>8</a:t>
            </a:fld>
            <a:endParaRPr lang="de-DE"/>
          </a:p>
        </p:txBody>
      </p:sp>
    </p:spTree>
    <p:extLst>
      <p:ext uri="{BB962C8B-B14F-4D97-AF65-F5344CB8AC3E}">
        <p14:creationId xmlns:p14="http://schemas.microsoft.com/office/powerpoint/2010/main" val="11126936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 </a:t>
            </a:r>
            <a:r>
              <a:rPr lang="de-DE" b="1" dirty="0"/>
              <a:t>Satzstarter (bei Bedarf) für Anwendung auf den Fall </a:t>
            </a:r>
            <a:r>
              <a:rPr lang="de-DE" b="1" dirty="0" err="1"/>
              <a:t>Meta</a:t>
            </a:r>
            <a:r>
              <a:rPr lang="de-DE" b="1" dirty="0"/>
              <a:t>: </a:t>
            </a:r>
          </a:p>
          <a:p>
            <a:r>
              <a:rPr lang="de-DE" dirty="0"/>
              <a:t>„</a:t>
            </a:r>
            <a:r>
              <a:rPr lang="de-DE" dirty="0" err="1"/>
              <a:t>Meta</a:t>
            </a:r>
            <a:r>
              <a:rPr lang="de-DE" dirty="0"/>
              <a:t> ist ein Metaorganismus, weil …“</a:t>
            </a:r>
          </a:p>
          <a:p>
            <a:r>
              <a:rPr lang="de-DE" dirty="0"/>
              <a:t>„Das Mikrobiom ist wichtig, weil …“</a:t>
            </a:r>
          </a:p>
          <a:p>
            <a:endParaRPr lang="de-DE" dirty="0"/>
          </a:p>
        </p:txBody>
      </p:sp>
      <p:sp>
        <p:nvSpPr>
          <p:cNvPr id="4" name="Foliennummernplatzhalter 3"/>
          <p:cNvSpPr>
            <a:spLocks noGrp="1"/>
          </p:cNvSpPr>
          <p:nvPr>
            <p:ph type="sldNum" sz="quarter" idx="5"/>
          </p:nvPr>
        </p:nvSpPr>
        <p:spPr/>
        <p:txBody>
          <a:bodyPr/>
          <a:lstStyle/>
          <a:p>
            <a:fld id="{7C0D830B-0EF6-44E8-83E6-5DCD50868612}" type="slidenum">
              <a:rPr lang="de-DE" smtClean="0"/>
              <a:t>9</a:t>
            </a:fld>
            <a:endParaRPr lang="de-DE"/>
          </a:p>
        </p:txBody>
      </p:sp>
    </p:spTree>
    <p:extLst>
      <p:ext uri="{BB962C8B-B14F-4D97-AF65-F5344CB8AC3E}">
        <p14:creationId xmlns:p14="http://schemas.microsoft.com/office/powerpoint/2010/main" val="13479837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C0D830B-0EF6-44E8-83E6-5DCD50868612}" type="slidenum">
              <a:rPr lang="de-DE" smtClean="0"/>
              <a:t>10</a:t>
            </a:fld>
            <a:endParaRPr lang="de-DE"/>
          </a:p>
        </p:txBody>
      </p:sp>
    </p:spTree>
    <p:extLst>
      <p:ext uri="{BB962C8B-B14F-4D97-AF65-F5344CB8AC3E}">
        <p14:creationId xmlns:p14="http://schemas.microsoft.com/office/powerpoint/2010/main" val="30862065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C0D830B-0EF6-44E8-83E6-5DCD50868612}" type="slidenum">
              <a:rPr lang="de-DE" smtClean="0"/>
              <a:t>11</a:t>
            </a:fld>
            <a:endParaRPr lang="de-DE"/>
          </a:p>
        </p:txBody>
      </p:sp>
    </p:spTree>
    <p:extLst>
      <p:ext uri="{BB962C8B-B14F-4D97-AF65-F5344CB8AC3E}">
        <p14:creationId xmlns:p14="http://schemas.microsoft.com/office/powerpoint/2010/main" val="1704114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C0D830B-0EF6-44E8-83E6-5DCD50868612}" type="slidenum">
              <a:rPr lang="de-DE" smtClean="0"/>
              <a:t>12</a:t>
            </a:fld>
            <a:endParaRPr lang="de-DE"/>
          </a:p>
        </p:txBody>
      </p:sp>
    </p:spTree>
    <p:extLst>
      <p:ext uri="{BB962C8B-B14F-4D97-AF65-F5344CB8AC3E}">
        <p14:creationId xmlns:p14="http://schemas.microsoft.com/office/powerpoint/2010/main" val="42750219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C0D830B-0EF6-44E8-83E6-5DCD50868612}" type="slidenum">
              <a:rPr lang="de-DE" smtClean="0"/>
              <a:t>13</a:t>
            </a:fld>
            <a:endParaRPr lang="de-DE"/>
          </a:p>
        </p:txBody>
      </p:sp>
    </p:spTree>
    <p:extLst>
      <p:ext uri="{BB962C8B-B14F-4D97-AF65-F5344CB8AC3E}">
        <p14:creationId xmlns:p14="http://schemas.microsoft.com/office/powerpoint/2010/main" val="42208490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C0D830B-0EF6-44E8-83E6-5DCD50868612}" type="slidenum">
              <a:rPr lang="de-DE" smtClean="0"/>
              <a:t>14</a:t>
            </a:fld>
            <a:endParaRPr lang="de-DE"/>
          </a:p>
        </p:txBody>
      </p:sp>
    </p:spTree>
    <p:extLst>
      <p:ext uri="{BB962C8B-B14F-4D97-AF65-F5344CB8AC3E}">
        <p14:creationId xmlns:p14="http://schemas.microsoft.com/office/powerpoint/2010/main" val="4510568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C0D830B-0EF6-44E8-83E6-5DCD50868612}" type="slidenum">
              <a:rPr lang="de-DE" smtClean="0"/>
              <a:t>15</a:t>
            </a:fld>
            <a:endParaRPr lang="de-DE"/>
          </a:p>
        </p:txBody>
      </p:sp>
    </p:spTree>
    <p:extLst>
      <p:ext uri="{BB962C8B-B14F-4D97-AF65-F5344CB8AC3E}">
        <p14:creationId xmlns:p14="http://schemas.microsoft.com/office/powerpoint/2010/main" val="34817228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C0D830B-0EF6-44E8-83E6-5DCD50868612}" type="slidenum">
              <a:rPr lang="de-DE" smtClean="0"/>
              <a:t>16</a:t>
            </a:fld>
            <a:endParaRPr lang="de-DE"/>
          </a:p>
        </p:txBody>
      </p:sp>
    </p:spTree>
    <p:extLst>
      <p:ext uri="{BB962C8B-B14F-4D97-AF65-F5344CB8AC3E}">
        <p14:creationId xmlns:p14="http://schemas.microsoft.com/office/powerpoint/2010/main" val="16572552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C0D830B-0EF6-44E8-83E6-5DCD50868612}" type="slidenum">
              <a:rPr lang="de-DE" smtClean="0"/>
              <a:t>18</a:t>
            </a:fld>
            <a:endParaRPr lang="de-DE"/>
          </a:p>
        </p:txBody>
      </p:sp>
    </p:spTree>
    <p:extLst>
      <p:ext uri="{BB962C8B-B14F-4D97-AF65-F5344CB8AC3E}">
        <p14:creationId xmlns:p14="http://schemas.microsoft.com/office/powerpoint/2010/main" val="31453468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Redaktionsproblem: z.B. „Wie können Mikroorganismen gleichzeitig Teil unserer Gesundheit sein und an Krankheiten beteiligt sein?“ oder „Sind Bakterien Freunde oder Feinde?“)</a:t>
            </a:r>
          </a:p>
        </p:txBody>
      </p:sp>
      <p:sp>
        <p:nvSpPr>
          <p:cNvPr id="4" name="Foliennummernplatzhalter 3"/>
          <p:cNvSpPr>
            <a:spLocks noGrp="1"/>
          </p:cNvSpPr>
          <p:nvPr>
            <p:ph type="sldNum" sz="quarter" idx="5"/>
          </p:nvPr>
        </p:nvSpPr>
        <p:spPr/>
        <p:txBody>
          <a:bodyPr/>
          <a:lstStyle/>
          <a:p>
            <a:fld id="{7C0D830B-0EF6-44E8-83E6-5DCD50868612}" type="slidenum">
              <a:rPr lang="de-DE" smtClean="0"/>
              <a:t>19</a:t>
            </a:fld>
            <a:endParaRPr lang="de-DE"/>
          </a:p>
        </p:txBody>
      </p:sp>
    </p:spTree>
    <p:extLst>
      <p:ext uri="{BB962C8B-B14F-4D97-AF65-F5344CB8AC3E}">
        <p14:creationId xmlns:p14="http://schemas.microsoft.com/office/powerpoint/2010/main" val="1586754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C0D830B-0EF6-44E8-83E6-5DCD50868612}" type="slidenum">
              <a:rPr lang="de-DE" smtClean="0"/>
              <a:t>20</a:t>
            </a:fld>
            <a:endParaRPr lang="de-DE"/>
          </a:p>
        </p:txBody>
      </p:sp>
    </p:spTree>
    <p:extLst>
      <p:ext uri="{BB962C8B-B14F-4D97-AF65-F5344CB8AC3E}">
        <p14:creationId xmlns:p14="http://schemas.microsoft.com/office/powerpoint/2010/main" val="18449300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C0D830B-0EF6-44E8-83E6-5DCD50868612}" type="slidenum">
              <a:rPr lang="de-DE" smtClean="0"/>
              <a:t>21</a:t>
            </a:fld>
            <a:endParaRPr lang="de-DE"/>
          </a:p>
        </p:txBody>
      </p:sp>
    </p:spTree>
    <p:extLst>
      <p:ext uri="{BB962C8B-B14F-4D97-AF65-F5344CB8AC3E}">
        <p14:creationId xmlns:p14="http://schemas.microsoft.com/office/powerpoint/2010/main" val="39194086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C0D830B-0EF6-44E8-83E6-5DCD50868612}" type="slidenum">
              <a:rPr lang="de-DE" smtClean="0"/>
              <a:t>22</a:t>
            </a:fld>
            <a:endParaRPr lang="de-DE"/>
          </a:p>
        </p:txBody>
      </p:sp>
    </p:spTree>
    <p:extLst>
      <p:ext uri="{BB962C8B-B14F-4D97-AF65-F5344CB8AC3E}">
        <p14:creationId xmlns:p14="http://schemas.microsoft.com/office/powerpoint/2010/main" val="14462739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err="1">
                <a:solidFill>
                  <a:srgbClr val="000000"/>
                </a:solidFill>
                <a:effectLst/>
                <a:latin typeface="Calibri" panose="020F0502020204030204" pitchFamily="34" charset="0"/>
                <a:ea typeface="Aptos" panose="020B0004020202020204" pitchFamily="34" charset="0"/>
                <a:cs typeface="Times New Roman" panose="02020603050405020304" pitchFamily="18" charset="0"/>
              </a:rPr>
              <a:t>Ebook</a:t>
            </a:r>
            <a:r>
              <a:rPr lang="de-DE" sz="12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Kapitel 2: „Gemeinschaftsdynamik“ (https://metaorganism.app/de/book/community-dynamics/</a:t>
            </a:r>
            <a:r>
              <a:rPr lang="de-DE" sz="1200" dirty="0">
                <a:solidFill>
                  <a:srgbClr val="000000"/>
                </a:solidFill>
                <a:effectLst/>
                <a:latin typeface="Calibri" panose="020F0502020204030204" pitchFamily="34" charset="0"/>
                <a:ea typeface="Aptos" panose="020B0004020202020204" pitchFamily="34" charset="0"/>
              </a:rPr>
              <a:t>chapter/introduction)</a:t>
            </a:r>
            <a:endParaRPr lang="en-GB" dirty="0"/>
          </a:p>
          <a:p>
            <a:endParaRPr lang="de-DE" dirty="0"/>
          </a:p>
        </p:txBody>
      </p:sp>
      <p:sp>
        <p:nvSpPr>
          <p:cNvPr id="4" name="Foliennummernplatzhalter 3"/>
          <p:cNvSpPr>
            <a:spLocks noGrp="1"/>
          </p:cNvSpPr>
          <p:nvPr>
            <p:ph type="sldNum" sz="quarter" idx="5"/>
          </p:nvPr>
        </p:nvSpPr>
        <p:spPr/>
        <p:txBody>
          <a:bodyPr/>
          <a:lstStyle/>
          <a:p>
            <a:fld id="{7C0D830B-0EF6-44E8-83E6-5DCD50868612}" type="slidenum">
              <a:rPr lang="de-DE" smtClean="0"/>
              <a:t>23</a:t>
            </a:fld>
            <a:endParaRPr lang="de-DE"/>
          </a:p>
        </p:txBody>
      </p:sp>
    </p:spTree>
    <p:extLst>
      <p:ext uri="{BB962C8B-B14F-4D97-AF65-F5344CB8AC3E}">
        <p14:creationId xmlns:p14="http://schemas.microsoft.com/office/powerpoint/2010/main" val="40070966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err="1">
                <a:solidFill>
                  <a:srgbClr val="000000"/>
                </a:solidFill>
                <a:effectLst/>
                <a:latin typeface="Calibri" panose="020F0502020204030204" pitchFamily="34" charset="0"/>
                <a:ea typeface="Aptos" panose="020B0004020202020204" pitchFamily="34" charset="0"/>
                <a:cs typeface="Times New Roman" panose="02020603050405020304" pitchFamily="18" charset="0"/>
              </a:rPr>
              <a:t>Ebook</a:t>
            </a:r>
            <a:r>
              <a:rPr lang="de-DE" sz="12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Kapitel 2: „Gemeinschaftsdynamik“ (https://metaorganism.app/de/book/community-dynamics/</a:t>
            </a:r>
            <a:r>
              <a:rPr lang="de-DE" sz="1200" dirty="0">
                <a:solidFill>
                  <a:srgbClr val="000000"/>
                </a:solidFill>
                <a:effectLst/>
                <a:latin typeface="Calibri" panose="020F0502020204030204" pitchFamily="34" charset="0"/>
                <a:ea typeface="Aptos" panose="020B0004020202020204" pitchFamily="34" charset="0"/>
              </a:rPr>
              <a:t>chapter/introduction)</a:t>
            </a:r>
            <a:endParaRPr lang="en-GB" dirty="0"/>
          </a:p>
          <a:p>
            <a:endParaRPr lang="de-DE" dirty="0"/>
          </a:p>
        </p:txBody>
      </p:sp>
      <p:sp>
        <p:nvSpPr>
          <p:cNvPr id="4" name="Foliennummernplatzhalter 3"/>
          <p:cNvSpPr>
            <a:spLocks noGrp="1"/>
          </p:cNvSpPr>
          <p:nvPr>
            <p:ph type="sldNum" sz="quarter" idx="5"/>
          </p:nvPr>
        </p:nvSpPr>
        <p:spPr/>
        <p:txBody>
          <a:bodyPr/>
          <a:lstStyle/>
          <a:p>
            <a:fld id="{7C0D830B-0EF6-44E8-83E6-5DCD50868612}" type="slidenum">
              <a:rPr lang="de-DE" smtClean="0"/>
              <a:t>24</a:t>
            </a:fld>
            <a:endParaRPr lang="de-DE"/>
          </a:p>
        </p:txBody>
      </p:sp>
    </p:spTree>
    <p:extLst>
      <p:ext uri="{BB962C8B-B14F-4D97-AF65-F5344CB8AC3E}">
        <p14:creationId xmlns:p14="http://schemas.microsoft.com/office/powerpoint/2010/main" val="33932371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err="1">
                <a:solidFill>
                  <a:srgbClr val="000000"/>
                </a:solidFill>
                <a:effectLst/>
                <a:latin typeface="Calibri" panose="020F0502020204030204" pitchFamily="34" charset="0"/>
                <a:ea typeface="Aptos" panose="020B0004020202020204" pitchFamily="34" charset="0"/>
                <a:cs typeface="Times New Roman" panose="02020603050405020304" pitchFamily="18" charset="0"/>
              </a:rPr>
              <a:t>Ebook</a:t>
            </a:r>
            <a:r>
              <a:rPr lang="de-DE" sz="12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Kapitel 2: „Gemeinschaftsdynamik“ (https://metaorganism.app/de/book/community-dynamics/</a:t>
            </a:r>
            <a:r>
              <a:rPr lang="de-DE" sz="1200" dirty="0">
                <a:solidFill>
                  <a:srgbClr val="000000"/>
                </a:solidFill>
                <a:effectLst/>
                <a:latin typeface="Calibri" panose="020F0502020204030204" pitchFamily="34" charset="0"/>
                <a:ea typeface="Aptos" panose="020B0004020202020204" pitchFamily="34" charset="0"/>
              </a:rPr>
              <a:t>chapter/introduction)</a:t>
            </a:r>
            <a:endParaRPr lang="en-GB" dirty="0"/>
          </a:p>
          <a:p>
            <a:endParaRPr lang="de-DE" dirty="0"/>
          </a:p>
        </p:txBody>
      </p:sp>
      <p:sp>
        <p:nvSpPr>
          <p:cNvPr id="4" name="Foliennummernplatzhalter 3"/>
          <p:cNvSpPr>
            <a:spLocks noGrp="1"/>
          </p:cNvSpPr>
          <p:nvPr>
            <p:ph type="sldNum" sz="quarter" idx="5"/>
          </p:nvPr>
        </p:nvSpPr>
        <p:spPr/>
        <p:txBody>
          <a:bodyPr/>
          <a:lstStyle/>
          <a:p>
            <a:fld id="{7C0D830B-0EF6-44E8-83E6-5DCD50868612}" type="slidenum">
              <a:rPr lang="de-DE" smtClean="0"/>
              <a:t>25</a:t>
            </a:fld>
            <a:endParaRPr lang="de-DE"/>
          </a:p>
        </p:txBody>
      </p:sp>
    </p:spTree>
    <p:extLst>
      <p:ext uri="{BB962C8B-B14F-4D97-AF65-F5344CB8AC3E}">
        <p14:creationId xmlns:p14="http://schemas.microsoft.com/office/powerpoint/2010/main" val="4125202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err="1">
                <a:solidFill>
                  <a:srgbClr val="000000"/>
                </a:solidFill>
                <a:effectLst/>
                <a:latin typeface="Calibri" panose="020F0502020204030204" pitchFamily="34" charset="0"/>
                <a:ea typeface="Aptos" panose="020B0004020202020204" pitchFamily="34" charset="0"/>
                <a:cs typeface="Times New Roman" panose="02020603050405020304" pitchFamily="18" charset="0"/>
              </a:rPr>
              <a:t>Ebook</a:t>
            </a:r>
            <a:r>
              <a:rPr lang="de-DE" sz="12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Kapitel 2: „Gemeinschaftsdynamik“ (https://metaorganism.app/de/book/community-dynamics/</a:t>
            </a:r>
            <a:r>
              <a:rPr lang="de-DE" sz="1200" dirty="0">
                <a:solidFill>
                  <a:srgbClr val="000000"/>
                </a:solidFill>
                <a:effectLst/>
                <a:latin typeface="Calibri" panose="020F0502020204030204" pitchFamily="34" charset="0"/>
                <a:ea typeface="Aptos" panose="020B0004020202020204" pitchFamily="34" charset="0"/>
              </a:rPr>
              <a:t>chapter/introduction)</a:t>
            </a:r>
            <a:endParaRPr lang="en-GB" dirty="0"/>
          </a:p>
          <a:p>
            <a:endParaRPr lang="de-DE" dirty="0"/>
          </a:p>
        </p:txBody>
      </p:sp>
      <p:sp>
        <p:nvSpPr>
          <p:cNvPr id="4" name="Foliennummernplatzhalter 3"/>
          <p:cNvSpPr>
            <a:spLocks noGrp="1"/>
          </p:cNvSpPr>
          <p:nvPr>
            <p:ph type="sldNum" sz="quarter" idx="5"/>
          </p:nvPr>
        </p:nvSpPr>
        <p:spPr/>
        <p:txBody>
          <a:bodyPr/>
          <a:lstStyle/>
          <a:p>
            <a:fld id="{7C0D830B-0EF6-44E8-83E6-5DCD50868612}" type="slidenum">
              <a:rPr lang="de-DE" smtClean="0"/>
              <a:t>26</a:t>
            </a:fld>
            <a:endParaRPr lang="de-DE"/>
          </a:p>
        </p:txBody>
      </p:sp>
    </p:spTree>
    <p:extLst>
      <p:ext uri="{BB962C8B-B14F-4D97-AF65-F5344CB8AC3E}">
        <p14:creationId xmlns:p14="http://schemas.microsoft.com/office/powerpoint/2010/main" val="36959474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C0D830B-0EF6-44E8-83E6-5DCD50868612}" type="slidenum">
              <a:rPr lang="de-DE" smtClean="0"/>
              <a:t>27</a:t>
            </a:fld>
            <a:endParaRPr lang="de-DE"/>
          </a:p>
        </p:txBody>
      </p:sp>
    </p:spTree>
    <p:extLst>
      <p:ext uri="{BB962C8B-B14F-4D97-AF65-F5344CB8AC3E}">
        <p14:creationId xmlns:p14="http://schemas.microsoft.com/office/powerpoint/2010/main" val="4758702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C0D830B-0EF6-44E8-83E6-5DCD50868612}" type="slidenum">
              <a:rPr lang="de-DE" smtClean="0"/>
              <a:t>28</a:t>
            </a:fld>
            <a:endParaRPr lang="de-DE"/>
          </a:p>
        </p:txBody>
      </p:sp>
    </p:spTree>
    <p:extLst>
      <p:ext uri="{BB962C8B-B14F-4D97-AF65-F5344CB8AC3E}">
        <p14:creationId xmlns:p14="http://schemas.microsoft.com/office/powerpoint/2010/main" val="18084394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Tx/>
              <a:buNone/>
            </a:pPr>
            <a:r>
              <a:rPr lang="en-GB" dirty="0"/>
              <a:t>TRANSFER – VARIANTE 1: GESELLSCHAFTSBEZUG</a:t>
            </a:r>
          </a:p>
          <a:p>
            <a:pPr marL="171450" indent="-171450">
              <a:buFont typeface="Symbol" panose="05050102010706020507" pitchFamily="18" charset="2"/>
              <a:buChar char="-"/>
            </a:pPr>
            <a:r>
              <a:rPr lang="en-GB" dirty="0" err="1"/>
              <a:t>Transferleistung</a:t>
            </a:r>
            <a:r>
              <a:rPr lang="en-GB" dirty="0"/>
              <a:t>: </a:t>
            </a:r>
            <a:r>
              <a:rPr lang="en-GB" dirty="0" err="1"/>
              <a:t>SuS</a:t>
            </a:r>
            <a:r>
              <a:rPr lang="en-GB" dirty="0"/>
              <a:t> </a:t>
            </a:r>
            <a:r>
              <a:rPr lang="en-GB" dirty="0" err="1"/>
              <a:t>leiten</a:t>
            </a:r>
            <a:r>
              <a:rPr lang="en-GB" dirty="0"/>
              <a:t> von </a:t>
            </a:r>
            <a:r>
              <a:rPr lang="en-GB" dirty="0" err="1"/>
              <a:t>gesammeltem</a:t>
            </a:r>
            <a:r>
              <a:rPr lang="en-GB" dirty="0"/>
              <a:t> Wissen </a:t>
            </a:r>
            <a:r>
              <a:rPr lang="en-GB" dirty="0" err="1"/>
              <a:t>über</a:t>
            </a:r>
            <a:r>
              <a:rPr lang="en-GB" dirty="0"/>
              <a:t> </a:t>
            </a:r>
            <a:r>
              <a:rPr lang="en-GB" dirty="0" err="1"/>
              <a:t>zur</a:t>
            </a:r>
            <a:r>
              <a:rPr lang="en-GB" dirty="0"/>
              <a:t> </a:t>
            </a:r>
            <a:r>
              <a:rPr lang="en-GB" dirty="0" err="1"/>
              <a:t>Bedeutung</a:t>
            </a:r>
            <a:r>
              <a:rPr lang="en-GB" dirty="0"/>
              <a:t> für </a:t>
            </a:r>
            <a:r>
              <a:rPr lang="en-GB" dirty="0" err="1"/>
              <a:t>Medizin</a:t>
            </a:r>
            <a:r>
              <a:rPr lang="en-GB" dirty="0"/>
              <a:t>, </a:t>
            </a:r>
            <a:r>
              <a:rPr lang="en-GB" dirty="0" err="1"/>
              <a:t>Forschung</a:t>
            </a:r>
            <a:r>
              <a:rPr lang="en-GB" dirty="0"/>
              <a:t> und </a:t>
            </a:r>
            <a:r>
              <a:rPr lang="en-GB" dirty="0" err="1"/>
              <a:t>Biologie</a:t>
            </a:r>
            <a:endParaRPr lang="en-GB" dirty="0"/>
          </a:p>
          <a:p>
            <a:pPr marL="171450" indent="-171450">
              <a:buFontTx/>
              <a:buChar char="-"/>
            </a:pPr>
            <a:r>
              <a:rPr lang="en-GB" dirty="0" err="1"/>
              <a:t>Mögliche</a:t>
            </a:r>
            <a:r>
              <a:rPr lang="en-GB" dirty="0"/>
              <a:t> </a:t>
            </a:r>
            <a:r>
              <a:rPr lang="en-GB" dirty="0" err="1"/>
              <a:t>Stichworte</a:t>
            </a:r>
            <a:r>
              <a:rPr lang="en-GB" dirty="0"/>
              <a:t>: </a:t>
            </a:r>
            <a:r>
              <a:rPr lang="en-GB" dirty="0" err="1"/>
              <a:t>Immunsystem</a:t>
            </a:r>
            <a:r>
              <a:rPr lang="en-GB" dirty="0"/>
              <a:t>, </a:t>
            </a:r>
            <a:r>
              <a:rPr lang="en-GB" dirty="0" err="1"/>
              <a:t>chronische</a:t>
            </a:r>
            <a:r>
              <a:rPr lang="en-GB" dirty="0"/>
              <a:t> </a:t>
            </a:r>
            <a:r>
              <a:rPr lang="en-GB" dirty="0" err="1"/>
              <a:t>Krankheiten</a:t>
            </a:r>
            <a:r>
              <a:rPr lang="en-GB" dirty="0"/>
              <a:t>, </a:t>
            </a:r>
            <a:r>
              <a:rPr lang="en-GB" dirty="0" err="1"/>
              <a:t>Stuhltransplantation</a:t>
            </a:r>
            <a:r>
              <a:rPr lang="en-GB" dirty="0"/>
              <a:t>, </a:t>
            </a:r>
            <a:r>
              <a:rPr lang="en-GB" dirty="0" err="1"/>
              <a:t>Ernährung</a:t>
            </a:r>
            <a:r>
              <a:rPr lang="en-GB" dirty="0"/>
              <a:t>  </a:t>
            </a:r>
          </a:p>
        </p:txBody>
      </p:sp>
      <p:sp>
        <p:nvSpPr>
          <p:cNvPr id="4" name="Foliennummernplatzhalter 3"/>
          <p:cNvSpPr>
            <a:spLocks noGrp="1"/>
          </p:cNvSpPr>
          <p:nvPr>
            <p:ph type="sldNum" sz="quarter" idx="5"/>
          </p:nvPr>
        </p:nvSpPr>
        <p:spPr/>
        <p:txBody>
          <a:bodyPr/>
          <a:lstStyle/>
          <a:p>
            <a:fld id="{7C0D830B-0EF6-44E8-83E6-5DCD50868612}" type="slidenum">
              <a:rPr lang="de-DE" smtClean="0"/>
              <a:t>29</a:t>
            </a:fld>
            <a:endParaRPr lang="de-DE"/>
          </a:p>
        </p:txBody>
      </p:sp>
    </p:spTree>
    <p:extLst>
      <p:ext uri="{BB962C8B-B14F-4D97-AF65-F5344CB8AC3E}">
        <p14:creationId xmlns:p14="http://schemas.microsoft.com/office/powerpoint/2010/main" val="41272355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Tx/>
              <a:buNone/>
            </a:pPr>
            <a:r>
              <a:rPr lang="en-GB" dirty="0"/>
              <a:t>TRANSFER – VARIANTE 2: </a:t>
            </a:r>
            <a:r>
              <a:rPr lang="en-GB" dirty="0" err="1"/>
              <a:t>Alltagsbezug</a:t>
            </a:r>
            <a:endParaRPr lang="en-GB" dirty="0"/>
          </a:p>
        </p:txBody>
      </p:sp>
      <p:sp>
        <p:nvSpPr>
          <p:cNvPr id="4" name="Foliennummernplatzhalter 3"/>
          <p:cNvSpPr>
            <a:spLocks noGrp="1"/>
          </p:cNvSpPr>
          <p:nvPr>
            <p:ph type="sldNum" sz="quarter" idx="5"/>
          </p:nvPr>
        </p:nvSpPr>
        <p:spPr/>
        <p:txBody>
          <a:bodyPr/>
          <a:lstStyle/>
          <a:p>
            <a:fld id="{7C0D830B-0EF6-44E8-83E6-5DCD50868612}" type="slidenum">
              <a:rPr lang="de-DE" smtClean="0"/>
              <a:t>30</a:t>
            </a:fld>
            <a:endParaRPr lang="de-DE"/>
          </a:p>
        </p:txBody>
      </p:sp>
    </p:spTree>
    <p:extLst>
      <p:ext uri="{BB962C8B-B14F-4D97-AF65-F5344CB8AC3E}">
        <p14:creationId xmlns:p14="http://schemas.microsoft.com/office/powerpoint/2010/main" val="15111077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Redaktionsproblem: z.B. „Wie können Mikroorganismen gleichzeitig Teil unserer Gesundheit sein und an Krankheiten beteiligt sein?“ oder „Sind Bakterien Freunde oder Feinde?“)</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0D830B-0EF6-44E8-83E6-5DCD50868612}"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823186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Ansatzpunkte zu den einzelnen Karten: </a:t>
            </a:r>
          </a:p>
          <a:p>
            <a:r>
              <a:rPr lang="de-DE" b="1" dirty="0"/>
              <a:t>Karte 1: Mikrobiota &amp; Gesundheit</a:t>
            </a:r>
          </a:p>
          <a:p>
            <a:pPr>
              <a:buFont typeface="Arial" panose="020B0604020202020204" pitchFamily="34" charset="0"/>
              <a:buChar char="•"/>
            </a:pPr>
            <a:r>
              <a:rPr lang="de-DE" dirty="0"/>
              <a:t>mikrobielle Gemeinschaft unterstützt Stoffwechsel und Immunsystem </a:t>
            </a:r>
          </a:p>
          <a:p>
            <a:pPr>
              <a:buFont typeface="Arial" panose="020B0604020202020204" pitchFamily="34" charset="0"/>
              <a:buChar char="•"/>
            </a:pPr>
            <a:r>
              <a:rPr lang="de-DE" dirty="0"/>
              <a:t>Veränderungen der Mikrobiota können mit Krankheiten verbunden sein (z. B. CED, Diabetes, Allergien) </a:t>
            </a:r>
          </a:p>
          <a:p>
            <a:pPr>
              <a:buFont typeface="Arial" panose="020B0604020202020204" pitchFamily="34" charset="0"/>
              <a:buChar char="•"/>
            </a:pPr>
            <a:r>
              <a:rPr lang="de-DE" dirty="0"/>
              <a:t>Wechselwirkung zwischen Mikrobiota und Immunsystem (gegenseitige Beeinflussung) </a:t>
            </a:r>
          </a:p>
          <a:p>
            <a:r>
              <a:rPr lang="de-DE" b="1" dirty="0"/>
              <a:t>Karte 2: Homöostase</a:t>
            </a:r>
          </a:p>
          <a:p>
            <a:pPr>
              <a:buFont typeface="Arial" panose="020B0604020202020204" pitchFamily="34" charset="0"/>
              <a:buChar char="•"/>
            </a:pPr>
            <a:r>
              <a:rPr lang="de-DE" dirty="0"/>
              <a:t>dynamischer Gleichgewichtszustand im Körper bzw. in der Mikrobiota </a:t>
            </a:r>
          </a:p>
          <a:p>
            <a:pPr>
              <a:buFont typeface="Arial" panose="020B0604020202020204" pitchFamily="34" charset="0"/>
              <a:buChar char="•"/>
            </a:pPr>
            <a:r>
              <a:rPr lang="de-DE" dirty="0"/>
              <a:t>System kann nach Störungen in den Ausgangszustand zurückkehren </a:t>
            </a:r>
          </a:p>
          <a:p>
            <a:pPr>
              <a:buFont typeface="Arial" panose="020B0604020202020204" pitchFamily="34" charset="0"/>
              <a:buChar char="•"/>
            </a:pPr>
            <a:r>
              <a:rPr lang="de-DE" dirty="0"/>
              <a:t>verschiedene stabile Zustände möglich </a:t>
            </a:r>
          </a:p>
          <a:p>
            <a:pPr marL="171450" indent="-171450">
              <a:buFontTx/>
              <a:buChar char="-"/>
            </a:pPr>
            <a:r>
              <a:rPr lang="en-GB" dirty="0"/>
              <a:t>Homöostase = </a:t>
            </a:r>
            <a:r>
              <a:rPr lang="de-DE" b="0" i="0" u="none" strike="noStrike" dirty="0">
                <a:solidFill>
                  <a:srgbClr val="FFFFFF"/>
                </a:solidFill>
                <a:effectLst/>
                <a:latin typeface="Degular"/>
              </a:rPr>
              <a:t>Ein dynamischer Zustand, der nach Störungen zum ursprünglichen, ausgeglichenen Zustand zurückkehrt. In der Metaorganismus-Forschung geht man davon aus, dass eine gesunde mikrobielle Gemeinschaft in der Lage ist, Störungen zu widerstehen oder, wenn eine Störung unvermeidlich ist, in den Zustand vor der Störung zurückzukehren (https://metaorganism.app/de/glossary/commensalism)</a:t>
            </a:r>
            <a:endParaRPr lang="de-DE" dirty="0"/>
          </a:p>
          <a:p>
            <a:r>
              <a:rPr lang="de-DE" b="1" dirty="0"/>
              <a:t>Karte 3: Dysbiose</a:t>
            </a:r>
          </a:p>
          <a:p>
            <a:pPr>
              <a:buFont typeface="Arial" panose="020B0604020202020204" pitchFamily="34" charset="0"/>
              <a:buChar char="•"/>
            </a:pPr>
            <a:r>
              <a:rPr lang="de-DE" dirty="0"/>
              <a:t>gestörte mikrobielle Gemeinschaft im Vergleich zu gesunden Individuen </a:t>
            </a:r>
          </a:p>
          <a:p>
            <a:pPr>
              <a:buFont typeface="Arial" panose="020B0604020202020204" pitchFamily="34" charset="0"/>
              <a:buChar char="•"/>
            </a:pPr>
            <a:r>
              <a:rPr lang="de-DE" dirty="0"/>
              <a:t>Verlust von nützlichen Mikroorganismen und Vielfalt </a:t>
            </a:r>
          </a:p>
          <a:p>
            <a:pPr>
              <a:buFont typeface="Arial" panose="020B0604020202020204" pitchFamily="34" charset="0"/>
              <a:buChar char="•"/>
            </a:pPr>
            <a:r>
              <a:rPr lang="de-DE" dirty="0"/>
              <a:t>kann Krankheiten verursachen oder verschlimmern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u="none" strike="noStrike" dirty="0" err="1">
                <a:solidFill>
                  <a:srgbClr val="FFFFFF"/>
                </a:solidFill>
                <a:effectLst/>
                <a:latin typeface="Degular"/>
              </a:rPr>
              <a:t>Dysbiose</a:t>
            </a:r>
            <a:r>
              <a:rPr lang="en-GB" b="0" i="0" u="none" strike="noStrike" dirty="0">
                <a:solidFill>
                  <a:srgbClr val="FFFFFF"/>
                </a:solidFill>
                <a:effectLst/>
                <a:latin typeface="Degular"/>
              </a:rPr>
              <a:t> = </a:t>
            </a:r>
            <a:r>
              <a:rPr lang="de-DE" b="0" i="0" u="none" strike="noStrike" dirty="0">
                <a:solidFill>
                  <a:srgbClr val="FFFFFF"/>
                </a:solidFill>
                <a:effectLst/>
                <a:latin typeface="Degular"/>
              </a:rPr>
              <a:t>Ungleichgewicht in der Zusammensetzung der (intestinalen) Mikrobiota. Dysbiose ist ein Begriff für ein mikrobielles Ungleichgewicht oder eine Fehlanpassung am oder im Körper, wie etwa eine gestörte Mikrobiota. Zum Beispiel kann ein Teil der menschlichen Mikrobiota, wie die der Haut, des Darms oder der Vagina, aus dem Gleichgewicht geraten, wobei normalerweise dominierende Arten unterrepräsentiert sind und normalerweise verdrängte oder eingeschlossene Arten zunehmen, um die Lücke zu füllen. (https://metaorganism.app/de/glossary/commensalism)</a:t>
            </a:r>
            <a:endParaRPr lang="de-DE" dirty="0"/>
          </a:p>
          <a:p>
            <a:r>
              <a:rPr lang="de-DE" b="1" dirty="0"/>
              <a:t>Karte 4: Mikrobielle Gemeinschaft</a:t>
            </a:r>
          </a:p>
          <a:p>
            <a:pPr>
              <a:buFont typeface="Arial" panose="020B0604020202020204" pitchFamily="34" charset="0"/>
              <a:buChar char="•"/>
            </a:pPr>
            <a:r>
              <a:rPr lang="de-DE" dirty="0"/>
              <a:t>besteht aus mindestens zwei interagierenden mikrobiellen Arten </a:t>
            </a:r>
          </a:p>
          <a:p>
            <a:pPr>
              <a:buFont typeface="Arial" panose="020B0604020202020204" pitchFamily="34" charset="0"/>
              <a:buChar char="•"/>
            </a:pPr>
            <a:r>
              <a:rPr lang="de-DE" dirty="0"/>
              <a:t>Zusammensetzung ist nicht zufällig, sondern funktional/nischenspezifisch </a:t>
            </a:r>
          </a:p>
          <a:p>
            <a:pPr>
              <a:buFont typeface="Arial" panose="020B0604020202020204" pitchFamily="34" charset="0"/>
              <a:buChar char="•"/>
            </a:pPr>
            <a:r>
              <a:rPr lang="de-DE" dirty="0"/>
              <a:t>kann als dynamisches System verstanden werden </a:t>
            </a:r>
          </a:p>
          <a:p>
            <a:r>
              <a:rPr lang="de-DE" b="1" dirty="0"/>
              <a:t>Karte 5: Interaktion Wirt–Mikroben</a:t>
            </a:r>
          </a:p>
          <a:p>
            <a:pPr>
              <a:buFont typeface="Arial" panose="020B0604020202020204" pitchFamily="34" charset="0"/>
              <a:buChar char="•"/>
            </a:pPr>
            <a:r>
              <a:rPr lang="de-DE" dirty="0"/>
              <a:t>Mikroben interagieren untereinander und mit dem Wirt </a:t>
            </a:r>
          </a:p>
          <a:p>
            <a:pPr>
              <a:buFont typeface="Arial" panose="020B0604020202020204" pitchFamily="34" charset="0"/>
              <a:buChar char="•"/>
            </a:pPr>
            <a:r>
              <a:rPr lang="de-DE" dirty="0"/>
              <a:t>Beziehung reicht von Symbiose bis Parasitismus </a:t>
            </a:r>
          </a:p>
          <a:p>
            <a:pPr>
              <a:buFont typeface="Arial" panose="020B0604020202020204" pitchFamily="34" charset="0"/>
              <a:buChar char="•"/>
            </a:pPr>
            <a:r>
              <a:rPr lang="de-DE" dirty="0"/>
              <a:t>meist </a:t>
            </a:r>
            <a:r>
              <a:rPr lang="de-DE" dirty="0" err="1"/>
              <a:t>mutualistisch</a:t>
            </a:r>
            <a:r>
              <a:rPr lang="de-DE" dirty="0"/>
              <a:t>: beide Seiten profitieren (Nährstoffe, Stoffwechselprodukte) </a:t>
            </a:r>
          </a:p>
          <a:p>
            <a:r>
              <a:rPr lang="de-DE" b="1" dirty="0"/>
              <a:t>Karte 6:</a:t>
            </a:r>
            <a:r>
              <a:rPr lang="de-DE" dirty="0"/>
              <a:t> </a:t>
            </a:r>
            <a:r>
              <a:rPr lang="de-DE" b="1" dirty="0"/>
              <a:t>Sind Mikroorganismen Freunde oder Feinde?</a:t>
            </a:r>
            <a:endParaRPr lang="de-DE" dirty="0"/>
          </a:p>
          <a:p>
            <a:pPr>
              <a:buFont typeface="Arial" panose="020B0604020202020204" pitchFamily="34" charset="0"/>
              <a:buChar char="•"/>
            </a:pPr>
            <a:r>
              <a:rPr lang="de-DE" dirty="0"/>
              <a:t>hängt von Umweltbedingungen und Situation im Wirt ab </a:t>
            </a:r>
          </a:p>
          <a:p>
            <a:pPr>
              <a:buFont typeface="Arial" panose="020B0604020202020204" pitchFamily="34" charset="0"/>
              <a:buChar char="•"/>
            </a:pPr>
            <a:r>
              <a:rPr lang="de-DE" dirty="0"/>
              <a:t>gleiche Mikroben können nützlich oder schädlich wirken </a:t>
            </a:r>
          </a:p>
          <a:p>
            <a:pPr>
              <a:buFont typeface="Arial" panose="020B0604020202020204" pitchFamily="34" charset="0"/>
              <a:buChar char="•"/>
            </a:pPr>
            <a:r>
              <a:rPr lang="de-DE" dirty="0"/>
              <a:t>Beziehung liegt auf einem Kontinuum zwischen Symbiose und Krankheit</a:t>
            </a:r>
          </a:p>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0D830B-0EF6-44E8-83E6-5DCD50868612}"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644816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Hier könnten die Vermutungen der Schüler*innen zu dem Szenario mit </a:t>
            </a:r>
            <a:r>
              <a:rPr lang="de-DE" dirty="0" err="1"/>
              <a:t>Meta</a:t>
            </a:r>
            <a:r>
              <a:rPr lang="de-DE" dirty="0"/>
              <a:t> gesammelt werden.</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0D830B-0EF6-44E8-83E6-5DCD50868612}"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272091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0D830B-0EF6-44E8-83E6-5DCD50868612}"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179877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0D830B-0EF6-44E8-83E6-5DCD50868612}"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568687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0D830B-0EF6-44E8-83E6-5DCD50868612}"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868140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0D830B-0EF6-44E8-83E6-5DCD50868612}"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624033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0D830B-0EF6-44E8-83E6-5DCD50868612}"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352915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0D830B-0EF6-44E8-83E6-5DCD50868612}"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520788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2800" dirty="0"/>
              <a:t>„Mit diesem Bewertungsraster könnt ihr nun untersuchen, welche Auswirkungen unterschiedliche Ernährungsweisen vermutlich auf das Darmmikrobiom haben.“</a:t>
            </a:r>
          </a:p>
          <a:p>
            <a:r>
              <a:rPr lang="de-DE" sz="2800" dirty="0"/>
              <a:t>ODER etwas stärker biologisch:</a:t>
            </a:r>
          </a:p>
          <a:p>
            <a:r>
              <a:rPr lang="de-DE" sz="2800" dirty="0"/>
              <a:t>„Nutzt die Kriterien, um zu beurteilen, ob die Ernährung eher ein vielfältiges und stabiles Darmmikrobiom fördert oder eher eine Dysbiose begünstigen könnte.“</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0D830B-0EF6-44E8-83E6-5DCD50868612}"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581809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0D830B-0EF6-44E8-83E6-5DCD50868612}"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953776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0D830B-0EF6-44E8-83E6-5DCD50868612}"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900048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0D830B-0EF6-44E8-83E6-5DCD50868612}"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438415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2800" dirty="0"/>
              <a:t>Kurze Think-Phase dann Share-Phase</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0D830B-0EF6-44E8-83E6-5DCD50868612}"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524257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0D830B-0EF6-44E8-83E6-5DCD50868612}"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292453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0D830B-0EF6-44E8-83E6-5DCD50868612}"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5323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0D830B-0EF6-44E8-83E6-5DCD50868612}"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964361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0D830B-0EF6-44E8-83E6-5DCD50868612}"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022944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0D830B-0EF6-44E8-83E6-5DCD50868612}"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186377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0D830B-0EF6-44E8-83E6-5DCD50868612}"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94888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0D830B-0EF6-44E8-83E6-5DCD50868612}"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6491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0D830B-0EF6-44E8-83E6-5DCD50868612}"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1457954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0D830B-0EF6-44E8-83E6-5DCD50868612}"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3736551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C0D830B-0EF6-44E8-83E6-5DCD50868612}" type="slidenum">
              <a:rPr lang="de-DE" smtClean="0"/>
              <a:t>54</a:t>
            </a:fld>
            <a:endParaRPr lang="de-DE"/>
          </a:p>
        </p:txBody>
      </p:sp>
    </p:spTree>
    <p:extLst>
      <p:ext uri="{BB962C8B-B14F-4D97-AF65-F5344CB8AC3E}">
        <p14:creationId xmlns:p14="http://schemas.microsoft.com/office/powerpoint/2010/main" val="46245259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 Satzstarter (optional)</a:t>
            </a:r>
          </a:p>
          <a:p>
            <a:pPr>
              <a:buFont typeface="Arial" panose="020B0604020202020204" pitchFamily="34" charset="0"/>
              <a:buChar char="•"/>
            </a:pPr>
            <a:r>
              <a:rPr lang="de-DE" dirty="0"/>
              <a:t>„Eine </a:t>
            </a:r>
            <a:r>
              <a:rPr lang="de-DE" dirty="0" err="1"/>
              <a:t>mikrobiomfreundliche</a:t>
            </a:r>
            <a:r>
              <a:rPr lang="de-DE" dirty="0"/>
              <a:t> Ernährung zeichnet sich dadurch aus, dass …“ </a:t>
            </a:r>
          </a:p>
          <a:p>
            <a:pPr>
              <a:buFont typeface="Arial" panose="020B0604020202020204" pitchFamily="34" charset="0"/>
              <a:buChar char="•"/>
            </a:pPr>
            <a:r>
              <a:rPr lang="de-DE" dirty="0"/>
              <a:t>„Dadurch kann sich die Diversität der Mikrobiota …“ </a:t>
            </a:r>
          </a:p>
          <a:p>
            <a:pPr>
              <a:buFont typeface="Arial" panose="020B0604020202020204" pitchFamily="34" charset="0"/>
              <a:buChar char="•"/>
            </a:pPr>
            <a:r>
              <a:rPr lang="de-DE" dirty="0"/>
              <a:t>„Allerdings zeigt die Forschung, dass …“ </a:t>
            </a:r>
          </a:p>
          <a:p>
            <a:pPr>
              <a:buFont typeface="Arial" panose="020B0604020202020204" pitchFamily="34" charset="0"/>
              <a:buChar char="•"/>
            </a:pPr>
            <a:r>
              <a:rPr lang="de-DE" dirty="0"/>
              <a:t>„Das liegt an der Resilienz des Mikrobioms, weil …“</a:t>
            </a:r>
          </a:p>
          <a:p>
            <a:endParaRPr lang="de-DE" dirty="0"/>
          </a:p>
        </p:txBody>
      </p:sp>
      <p:sp>
        <p:nvSpPr>
          <p:cNvPr id="4" name="Foliennummernplatzhalter 3"/>
          <p:cNvSpPr>
            <a:spLocks noGrp="1"/>
          </p:cNvSpPr>
          <p:nvPr>
            <p:ph type="sldNum" sz="quarter" idx="5"/>
          </p:nvPr>
        </p:nvSpPr>
        <p:spPr/>
        <p:txBody>
          <a:bodyPr/>
          <a:lstStyle/>
          <a:p>
            <a:fld id="{7C0D830B-0EF6-44E8-83E6-5DCD50868612}" type="slidenum">
              <a:rPr lang="de-DE" smtClean="0"/>
              <a:t>55</a:t>
            </a:fld>
            <a:endParaRPr lang="de-DE"/>
          </a:p>
        </p:txBody>
      </p:sp>
    </p:spTree>
    <p:extLst>
      <p:ext uri="{BB962C8B-B14F-4D97-AF65-F5344CB8AC3E}">
        <p14:creationId xmlns:p14="http://schemas.microsoft.com/office/powerpoint/2010/main" val="36834828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C0D830B-0EF6-44E8-83E6-5DCD50868612}" type="slidenum">
              <a:rPr lang="de-DE" smtClean="0"/>
              <a:t>56</a:t>
            </a:fld>
            <a:endParaRPr lang="de-DE"/>
          </a:p>
        </p:txBody>
      </p:sp>
    </p:spTree>
    <p:extLst>
      <p:ext uri="{BB962C8B-B14F-4D97-AF65-F5344CB8AC3E}">
        <p14:creationId xmlns:p14="http://schemas.microsoft.com/office/powerpoint/2010/main" val="51101301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C0D830B-0EF6-44E8-83E6-5DCD50868612}" type="slidenum">
              <a:rPr lang="de-DE" smtClean="0"/>
              <a:t>57</a:t>
            </a:fld>
            <a:endParaRPr lang="de-DE"/>
          </a:p>
        </p:txBody>
      </p:sp>
    </p:spTree>
    <p:extLst>
      <p:ext uri="{BB962C8B-B14F-4D97-AF65-F5344CB8AC3E}">
        <p14:creationId xmlns:p14="http://schemas.microsoft.com/office/powerpoint/2010/main" val="343226809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„Warum können wir trotz vieler Studien keine eindeutige ‘optimale’ Ernährung für das Darmmikrobiom festlegen?“</a:t>
            </a:r>
          </a:p>
          <a:p>
            <a:r>
              <a:rPr lang="de-DE" dirty="0"/>
              <a:t>Mögliche Schülerbeiträge:</a:t>
            </a:r>
          </a:p>
          <a:p>
            <a:pPr>
              <a:buFont typeface="Arial" panose="020B0604020202020204" pitchFamily="34" charset="0"/>
              <a:buChar char="•"/>
            </a:pPr>
            <a:r>
              <a:rPr lang="de-DE" dirty="0"/>
              <a:t>komplexe Wechselwirkungen vieler Faktoren (Ernährung, Umwelt, Genetik) </a:t>
            </a:r>
          </a:p>
          <a:p>
            <a:pPr>
              <a:buFont typeface="Arial" panose="020B0604020202020204" pitchFamily="34" charset="0"/>
              <a:buChar char="•"/>
            </a:pPr>
            <a:r>
              <a:rPr lang="de-DE" dirty="0"/>
              <a:t>individuelle Unterschiede zwischen Menschen </a:t>
            </a:r>
          </a:p>
          <a:p>
            <a:pPr>
              <a:buFont typeface="Arial" panose="020B0604020202020204" pitchFamily="34" charset="0"/>
              <a:buChar char="•"/>
            </a:pPr>
            <a:r>
              <a:rPr lang="de-DE" dirty="0"/>
              <a:t>Dynamik und Resilienz des Mikrobioms </a:t>
            </a:r>
          </a:p>
          <a:p>
            <a:pPr>
              <a:buFont typeface="Arial" panose="020B0604020202020204" pitchFamily="34" charset="0"/>
              <a:buChar char="•"/>
            </a:pPr>
            <a:r>
              <a:rPr lang="de-DE" dirty="0"/>
              <a:t>begrenzte Vorhersagbarkeit biologischer Systeme </a:t>
            </a:r>
          </a:p>
          <a:p>
            <a:r>
              <a:rPr lang="de-DE" dirty="0"/>
              <a:t>👉 </a:t>
            </a:r>
            <a:r>
              <a:rPr lang="de-DE" b="1" dirty="0"/>
              <a:t>Transfergedanke:</a:t>
            </a:r>
            <a:br>
              <a:rPr lang="de-DE" dirty="0"/>
            </a:br>
            <a:r>
              <a:rPr lang="de-DE" dirty="0"/>
              <a:t>Wissenschaft liefert Modelle und Wahrscheinlichkeiten, aber keine einfachen, stabilen Endzustände.</a:t>
            </a:r>
          </a:p>
          <a:p>
            <a:endParaRPr lang="de-DE" dirty="0"/>
          </a:p>
        </p:txBody>
      </p:sp>
      <p:sp>
        <p:nvSpPr>
          <p:cNvPr id="4" name="Foliennummernplatzhalter 3"/>
          <p:cNvSpPr>
            <a:spLocks noGrp="1"/>
          </p:cNvSpPr>
          <p:nvPr>
            <p:ph type="sldNum" sz="quarter" idx="5"/>
          </p:nvPr>
        </p:nvSpPr>
        <p:spPr/>
        <p:txBody>
          <a:bodyPr/>
          <a:lstStyle/>
          <a:p>
            <a:fld id="{7C0D830B-0EF6-44E8-83E6-5DCD50868612}" type="slidenum">
              <a:rPr lang="de-DE" smtClean="0"/>
              <a:t>58</a:t>
            </a:fld>
            <a:endParaRPr lang="de-DE"/>
          </a:p>
        </p:txBody>
      </p:sp>
    </p:spTree>
    <p:extLst>
      <p:ext uri="{BB962C8B-B14F-4D97-AF65-F5344CB8AC3E}">
        <p14:creationId xmlns:p14="http://schemas.microsoft.com/office/powerpoint/2010/main" val="35901390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C0D830B-0EF6-44E8-83E6-5DCD50868612}" type="slidenum">
              <a:rPr lang="de-DE" smtClean="0"/>
              <a:t>59</a:t>
            </a:fld>
            <a:endParaRPr lang="de-DE"/>
          </a:p>
        </p:txBody>
      </p:sp>
    </p:spTree>
    <p:extLst>
      <p:ext uri="{BB962C8B-B14F-4D97-AF65-F5344CB8AC3E}">
        <p14:creationId xmlns:p14="http://schemas.microsoft.com/office/powerpoint/2010/main" val="37915280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C0D830B-0EF6-44E8-83E6-5DCD50868612}" type="slidenum">
              <a:rPr lang="de-DE" smtClean="0"/>
              <a:t>60</a:t>
            </a:fld>
            <a:endParaRPr lang="de-DE"/>
          </a:p>
        </p:txBody>
      </p:sp>
    </p:spTree>
    <p:extLst>
      <p:ext uri="{BB962C8B-B14F-4D97-AF65-F5344CB8AC3E}">
        <p14:creationId xmlns:p14="http://schemas.microsoft.com/office/powerpoint/2010/main" val="21539691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A19BE6-5A01-4D0B-A97E-2E18EF3E1E02}"/>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AC7833E8-9588-4561-9CEA-B892B7E844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079CFCB0-4D2C-4B5D-AE05-1EAF1AA4C978}"/>
              </a:ext>
            </a:extLst>
          </p:cNvPr>
          <p:cNvSpPr>
            <a:spLocks noGrp="1"/>
          </p:cNvSpPr>
          <p:nvPr>
            <p:ph type="dt" sz="half" idx="10"/>
          </p:nvPr>
        </p:nvSpPr>
        <p:spPr/>
        <p:txBody>
          <a:bodyPr/>
          <a:lstStyle/>
          <a:p>
            <a:fld id="{B092E943-BE1A-4785-BAD3-F01787FC152A}" type="datetimeFigureOut">
              <a:rPr lang="de-DE" smtClean="0"/>
              <a:t>02.10.2026</a:t>
            </a:fld>
            <a:endParaRPr lang="de-DE"/>
          </a:p>
        </p:txBody>
      </p:sp>
      <p:sp>
        <p:nvSpPr>
          <p:cNvPr id="5" name="Fußzeilenplatzhalter 4">
            <a:extLst>
              <a:ext uri="{FF2B5EF4-FFF2-40B4-BE49-F238E27FC236}">
                <a16:creationId xmlns:a16="http://schemas.microsoft.com/office/drawing/2014/main" id="{54A23989-327F-4604-8B8C-CDEE341D097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8CDAF08-C470-4314-A233-F5664DEFBCE4}"/>
              </a:ext>
            </a:extLst>
          </p:cNvPr>
          <p:cNvSpPr>
            <a:spLocks noGrp="1"/>
          </p:cNvSpPr>
          <p:nvPr>
            <p:ph type="sldNum" sz="quarter" idx="12"/>
          </p:nvPr>
        </p:nvSpPr>
        <p:spPr/>
        <p:txBody>
          <a:bodyPr/>
          <a:lstStyle/>
          <a:p>
            <a:fld id="{63322EA2-80DE-41D1-901C-C2DC7F5B34AE}" type="slidenum">
              <a:rPr lang="de-DE" smtClean="0"/>
              <a:t>‹Nr.›</a:t>
            </a:fld>
            <a:endParaRPr lang="de-DE"/>
          </a:p>
        </p:txBody>
      </p:sp>
    </p:spTree>
    <p:extLst>
      <p:ext uri="{BB962C8B-B14F-4D97-AF65-F5344CB8AC3E}">
        <p14:creationId xmlns:p14="http://schemas.microsoft.com/office/powerpoint/2010/main" val="3004404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9052FC-20BF-4A23-93F2-AF75A42E1026}"/>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EB9243A-114A-4BD9-8B87-B7EB58F4E27C}"/>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E938984-E73D-4A68-B76D-F8B994581695}"/>
              </a:ext>
            </a:extLst>
          </p:cNvPr>
          <p:cNvSpPr>
            <a:spLocks noGrp="1"/>
          </p:cNvSpPr>
          <p:nvPr>
            <p:ph type="dt" sz="half" idx="10"/>
          </p:nvPr>
        </p:nvSpPr>
        <p:spPr/>
        <p:txBody>
          <a:bodyPr/>
          <a:lstStyle/>
          <a:p>
            <a:fld id="{B092E943-BE1A-4785-BAD3-F01787FC152A}" type="datetimeFigureOut">
              <a:rPr lang="de-DE" smtClean="0"/>
              <a:t>02.10.2026</a:t>
            </a:fld>
            <a:endParaRPr lang="de-DE"/>
          </a:p>
        </p:txBody>
      </p:sp>
      <p:sp>
        <p:nvSpPr>
          <p:cNvPr id="5" name="Fußzeilenplatzhalter 4">
            <a:extLst>
              <a:ext uri="{FF2B5EF4-FFF2-40B4-BE49-F238E27FC236}">
                <a16:creationId xmlns:a16="http://schemas.microsoft.com/office/drawing/2014/main" id="{EFBF8AE6-CAE1-4F32-9891-3864A87E313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903B7FE-C920-425B-9377-8C5D8E2D73FB}"/>
              </a:ext>
            </a:extLst>
          </p:cNvPr>
          <p:cNvSpPr>
            <a:spLocks noGrp="1"/>
          </p:cNvSpPr>
          <p:nvPr>
            <p:ph type="sldNum" sz="quarter" idx="12"/>
          </p:nvPr>
        </p:nvSpPr>
        <p:spPr/>
        <p:txBody>
          <a:bodyPr/>
          <a:lstStyle/>
          <a:p>
            <a:fld id="{63322EA2-80DE-41D1-901C-C2DC7F5B34AE}" type="slidenum">
              <a:rPr lang="de-DE" smtClean="0"/>
              <a:t>‹Nr.›</a:t>
            </a:fld>
            <a:endParaRPr lang="de-DE"/>
          </a:p>
        </p:txBody>
      </p:sp>
    </p:spTree>
    <p:extLst>
      <p:ext uri="{BB962C8B-B14F-4D97-AF65-F5344CB8AC3E}">
        <p14:creationId xmlns:p14="http://schemas.microsoft.com/office/powerpoint/2010/main" val="729855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D26A2B-2873-4E78-9CE6-D7A14E380064}"/>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29B6C2D5-29F1-452E-97C2-209F06FF40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27D0B7AA-8255-4FAB-9EB9-A69DA1C8917A}"/>
              </a:ext>
            </a:extLst>
          </p:cNvPr>
          <p:cNvSpPr>
            <a:spLocks noGrp="1"/>
          </p:cNvSpPr>
          <p:nvPr>
            <p:ph type="dt" sz="half" idx="10"/>
          </p:nvPr>
        </p:nvSpPr>
        <p:spPr/>
        <p:txBody>
          <a:bodyPr/>
          <a:lstStyle/>
          <a:p>
            <a:fld id="{B092E943-BE1A-4785-BAD3-F01787FC152A}" type="datetimeFigureOut">
              <a:rPr lang="de-DE" smtClean="0"/>
              <a:t>02.10.2026</a:t>
            </a:fld>
            <a:endParaRPr lang="de-DE"/>
          </a:p>
        </p:txBody>
      </p:sp>
      <p:sp>
        <p:nvSpPr>
          <p:cNvPr id="5" name="Fußzeilenplatzhalter 4">
            <a:extLst>
              <a:ext uri="{FF2B5EF4-FFF2-40B4-BE49-F238E27FC236}">
                <a16:creationId xmlns:a16="http://schemas.microsoft.com/office/drawing/2014/main" id="{DF0901F3-588D-4F90-9213-B7CC6874146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3D035B8-4A68-4A38-B154-C2998208F4F5}"/>
              </a:ext>
            </a:extLst>
          </p:cNvPr>
          <p:cNvSpPr>
            <a:spLocks noGrp="1"/>
          </p:cNvSpPr>
          <p:nvPr>
            <p:ph type="sldNum" sz="quarter" idx="12"/>
          </p:nvPr>
        </p:nvSpPr>
        <p:spPr/>
        <p:txBody>
          <a:bodyPr/>
          <a:lstStyle/>
          <a:p>
            <a:fld id="{63322EA2-80DE-41D1-901C-C2DC7F5B34AE}" type="slidenum">
              <a:rPr lang="de-DE" smtClean="0"/>
              <a:t>‹Nr.›</a:t>
            </a:fld>
            <a:endParaRPr lang="de-DE"/>
          </a:p>
        </p:txBody>
      </p:sp>
    </p:spTree>
    <p:extLst>
      <p:ext uri="{BB962C8B-B14F-4D97-AF65-F5344CB8AC3E}">
        <p14:creationId xmlns:p14="http://schemas.microsoft.com/office/powerpoint/2010/main" val="2447441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580C88-4650-467B-A70F-5F0D7E884EC7}"/>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E34C2AE-F328-4269-9B60-7F0BD816CA1F}"/>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C24A99B5-AA33-489A-B48F-B8A29D9FF862}"/>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620E194F-247C-45F7-9CCA-6586221866CF}"/>
              </a:ext>
            </a:extLst>
          </p:cNvPr>
          <p:cNvSpPr>
            <a:spLocks noGrp="1"/>
          </p:cNvSpPr>
          <p:nvPr>
            <p:ph type="dt" sz="half" idx="10"/>
          </p:nvPr>
        </p:nvSpPr>
        <p:spPr/>
        <p:txBody>
          <a:bodyPr/>
          <a:lstStyle/>
          <a:p>
            <a:fld id="{B092E943-BE1A-4785-BAD3-F01787FC152A}" type="datetimeFigureOut">
              <a:rPr lang="de-DE" smtClean="0"/>
              <a:t>02.10.2026</a:t>
            </a:fld>
            <a:endParaRPr lang="de-DE"/>
          </a:p>
        </p:txBody>
      </p:sp>
      <p:sp>
        <p:nvSpPr>
          <p:cNvPr id="6" name="Fußzeilenplatzhalter 5">
            <a:extLst>
              <a:ext uri="{FF2B5EF4-FFF2-40B4-BE49-F238E27FC236}">
                <a16:creationId xmlns:a16="http://schemas.microsoft.com/office/drawing/2014/main" id="{0014DA95-85CA-4D70-B751-09251B88D36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9320C3CB-BE4D-4522-8EB5-41A601622C36}"/>
              </a:ext>
            </a:extLst>
          </p:cNvPr>
          <p:cNvSpPr>
            <a:spLocks noGrp="1"/>
          </p:cNvSpPr>
          <p:nvPr>
            <p:ph type="sldNum" sz="quarter" idx="12"/>
          </p:nvPr>
        </p:nvSpPr>
        <p:spPr/>
        <p:txBody>
          <a:bodyPr/>
          <a:lstStyle/>
          <a:p>
            <a:fld id="{63322EA2-80DE-41D1-901C-C2DC7F5B34AE}" type="slidenum">
              <a:rPr lang="de-DE" smtClean="0"/>
              <a:t>‹Nr.›</a:t>
            </a:fld>
            <a:endParaRPr lang="de-DE"/>
          </a:p>
        </p:txBody>
      </p:sp>
    </p:spTree>
    <p:extLst>
      <p:ext uri="{BB962C8B-B14F-4D97-AF65-F5344CB8AC3E}">
        <p14:creationId xmlns:p14="http://schemas.microsoft.com/office/powerpoint/2010/main" val="3463550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7EA3B8-17CC-4AC7-A3BE-1F0149FCB21E}"/>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E271AEE-771B-4AD3-9FAF-DB67009248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B5F06F0D-223C-4E8D-8960-8ABF6164B640}"/>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880DFCC4-449D-403F-A57E-1DD773F691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DC984C3E-2CC0-4966-B896-292957189D83}"/>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794207AE-87DA-4270-AFCC-E1768779B6FD}"/>
              </a:ext>
            </a:extLst>
          </p:cNvPr>
          <p:cNvSpPr>
            <a:spLocks noGrp="1"/>
          </p:cNvSpPr>
          <p:nvPr>
            <p:ph type="dt" sz="half" idx="10"/>
          </p:nvPr>
        </p:nvSpPr>
        <p:spPr/>
        <p:txBody>
          <a:bodyPr/>
          <a:lstStyle/>
          <a:p>
            <a:fld id="{B092E943-BE1A-4785-BAD3-F01787FC152A}" type="datetimeFigureOut">
              <a:rPr lang="de-DE" smtClean="0"/>
              <a:t>02.10.2026</a:t>
            </a:fld>
            <a:endParaRPr lang="de-DE"/>
          </a:p>
        </p:txBody>
      </p:sp>
      <p:sp>
        <p:nvSpPr>
          <p:cNvPr id="8" name="Fußzeilenplatzhalter 7">
            <a:extLst>
              <a:ext uri="{FF2B5EF4-FFF2-40B4-BE49-F238E27FC236}">
                <a16:creationId xmlns:a16="http://schemas.microsoft.com/office/drawing/2014/main" id="{03082F8F-F099-42E3-8585-FE216A2DCF92}"/>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47B39D99-C8DC-49AC-845B-E752A39AA8AA}"/>
              </a:ext>
            </a:extLst>
          </p:cNvPr>
          <p:cNvSpPr>
            <a:spLocks noGrp="1"/>
          </p:cNvSpPr>
          <p:nvPr>
            <p:ph type="sldNum" sz="quarter" idx="12"/>
          </p:nvPr>
        </p:nvSpPr>
        <p:spPr/>
        <p:txBody>
          <a:bodyPr/>
          <a:lstStyle/>
          <a:p>
            <a:fld id="{63322EA2-80DE-41D1-901C-C2DC7F5B34AE}" type="slidenum">
              <a:rPr lang="de-DE" smtClean="0"/>
              <a:t>‹Nr.›</a:t>
            </a:fld>
            <a:endParaRPr lang="de-DE"/>
          </a:p>
        </p:txBody>
      </p:sp>
    </p:spTree>
    <p:extLst>
      <p:ext uri="{BB962C8B-B14F-4D97-AF65-F5344CB8AC3E}">
        <p14:creationId xmlns:p14="http://schemas.microsoft.com/office/powerpoint/2010/main" val="398299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C23041-80F4-465A-A42D-0C357C8F12C1}"/>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916629DF-C5EA-4F5B-B229-DEF2076CB2AA}"/>
              </a:ext>
            </a:extLst>
          </p:cNvPr>
          <p:cNvSpPr>
            <a:spLocks noGrp="1"/>
          </p:cNvSpPr>
          <p:nvPr>
            <p:ph type="dt" sz="half" idx="10"/>
          </p:nvPr>
        </p:nvSpPr>
        <p:spPr/>
        <p:txBody>
          <a:bodyPr/>
          <a:lstStyle/>
          <a:p>
            <a:fld id="{B092E943-BE1A-4785-BAD3-F01787FC152A}" type="datetimeFigureOut">
              <a:rPr lang="de-DE" smtClean="0"/>
              <a:t>02.10.2026</a:t>
            </a:fld>
            <a:endParaRPr lang="de-DE"/>
          </a:p>
        </p:txBody>
      </p:sp>
      <p:sp>
        <p:nvSpPr>
          <p:cNvPr id="4" name="Fußzeilenplatzhalter 3">
            <a:extLst>
              <a:ext uri="{FF2B5EF4-FFF2-40B4-BE49-F238E27FC236}">
                <a16:creationId xmlns:a16="http://schemas.microsoft.com/office/drawing/2014/main" id="{3E300EA8-CD27-4FD9-A126-9098BB3D2339}"/>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06C15870-8136-46E4-816A-1B5F852F419C}"/>
              </a:ext>
            </a:extLst>
          </p:cNvPr>
          <p:cNvSpPr>
            <a:spLocks noGrp="1"/>
          </p:cNvSpPr>
          <p:nvPr>
            <p:ph type="sldNum" sz="quarter" idx="12"/>
          </p:nvPr>
        </p:nvSpPr>
        <p:spPr/>
        <p:txBody>
          <a:bodyPr/>
          <a:lstStyle/>
          <a:p>
            <a:fld id="{63322EA2-80DE-41D1-901C-C2DC7F5B34AE}" type="slidenum">
              <a:rPr lang="de-DE" smtClean="0"/>
              <a:t>‹Nr.›</a:t>
            </a:fld>
            <a:endParaRPr lang="de-DE"/>
          </a:p>
        </p:txBody>
      </p:sp>
    </p:spTree>
    <p:extLst>
      <p:ext uri="{BB962C8B-B14F-4D97-AF65-F5344CB8AC3E}">
        <p14:creationId xmlns:p14="http://schemas.microsoft.com/office/powerpoint/2010/main" val="1757952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E6B4D184-8948-432A-9979-6CECF850BCE3}"/>
              </a:ext>
            </a:extLst>
          </p:cNvPr>
          <p:cNvSpPr>
            <a:spLocks noGrp="1"/>
          </p:cNvSpPr>
          <p:nvPr>
            <p:ph type="dt" sz="half" idx="10"/>
          </p:nvPr>
        </p:nvSpPr>
        <p:spPr/>
        <p:txBody>
          <a:bodyPr/>
          <a:lstStyle/>
          <a:p>
            <a:fld id="{B092E943-BE1A-4785-BAD3-F01787FC152A}" type="datetimeFigureOut">
              <a:rPr lang="de-DE" smtClean="0"/>
              <a:t>02.10.2026</a:t>
            </a:fld>
            <a:endParaRPr lang="de-DE"/>
          </a:p>
        </p:txBody>
      </p:sp>
      <p:sp>
        <p:nvSpPr>
          <p:cNvPr id="3" name="Fußzeilenplatzhalter 2">
            <a:extLst>
              <a:ext uri="{FF2B5EF4-FFF2-40B4-BE49-F238E27FC236}">
                <a16:creationId xmlns:a16="http://schemas.microsoft.com/office/drawing/2014/main" id="{B15187B4-F7C6-4442-AB9F-95EC4543665A}"/>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A1ECDB1F-FC99-4C3E-AB7F-D49313D783FC}"/>
              </a:ext>
            </a:extLst>
          </p:cNvPr>
          <p:cNvSpPr>
            <a:spLocks noGrp="1"/>
          </p:cNvSpPr>
          <p:nvPr>
            <p:ph type="sldNum" sz="quarter" idx="12"/>
          </p:nvPr>
        </p:nvSpPr>
        <p:spPr/>
        <p:txBody>
          <a:bodyPr/>
          <a:lstStyle/>
          <a:p>
            <a:fld id="{63322EA2-80DE-41D1-901C-C2DC7F5B34AE}" type="slidenum">
              <a:rPr lang="de-DE" smtClean="0"/>
              <a:t>‹Nr.›</a:t>
            </a:fld>
            <a:endParaRPr lang="de-DE"/>
          </a:p>
        </p:txBody>
      </p:sp>
    </p:spTree>
    <p:extLst>
      <p:ext uri="{BB962C8B-B14F-4D97-AF65-F5344CB8AC3E}">
        <p14:creationId xmlns:p14="http://schemas.microsoft.com/office/powerpoint/2010/main" val="4163046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C6252F-E590-42A5-BB03-B4C445C6267C}"/>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7AFC6B2C-B886-4EF9-A65B-D3583FD24A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41335F81-4C67-4071-9594-F050BDD005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DD4A51C4-446C-484F-AC73-30BE4A221A11}"/>
              </a:ext>
            </a:extLst>
          </p:cNvPr>
          <p:cNvSpPr>
            <a:spLocks noGrp="1"/>
          </p:cNvSpPr>
          <p:nvPr>
            <p:ph type="dt" sz="half" idx="10"/>
          </p:nvPr>
        </p:nvSpPr>
        <p:spPr/>
        <p:txBody>
          <a:bodyPr/>
          <a:lstStyle/>
          <a:p>
            <a:fld id="{B092E943-BE1A-4785-BAD3-F01787FC152A}" type="datetimeFigureOut">
              <a:rPr lang="de-DE" smtClean="0"/>
              <a:t>02.10.2026</a:t>
            </a:fld>
            <a:endParaRPr lang="de-DE"/>
          </a:p>
        </p:txBody>
      </p:sp>
      <p:sp>
        <p:nvSpPr>
          <p:cNvPr id="6" name="Fußzeilenplatzhalter 5">
            <a:extLst>
              <a:ext uri="{FF2B5EF4-FFF2-40B4-BE49-F238E27FC236}">
                <a16:creationId xmlns:a16="http://schemas.microsoft.com/office/drawing/2014/main" id="{178405FA-AA2F-4910-912C-ECD2B1268D23}"/>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2927334-9187-4A9D-A70B-003FC78D8342}"/>
              </a:ext>
            </a:extLst>
          </p:cNvPr>
          <p:cNvSpPr>
            <a:spLocks noGrp="1"/>
          </p:cNvSpPr>
          <p:nvPr>
            <p:ph type="sldNum" sz="quarter" idx="12"/>
          </p:nvPr>
        </p:nvSpPr>
        <p:spPr/>
        <p:txBody>
          <a:bodyPr/>
          <a:lstStyle/>
          <a:p>
            <a:fld id="{63322EA2-80DE-41D1-901C-C2DC7F5B34AE}" type="slidenum">
              <a:rPr lang="de-DE" smtClean="0"/>
              <a:t>‹Nr.›</a:t>
            </a:fld>
            <a:endParaRPr lang="de-DE"/>
          </a:p>
        </p:txBody>
      </p:sp>
    </p:spTree>
    <p:extLst>
      <p:ext uri="{BB962C8B-B14F-4D97-AF65-F5344CB8AC3E}">
        <p14:creationId xmlns:p14="http://schemas.microsoft.com/office/powerpoint/2010/main" val="1687822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7BFC04-5102-4B9C-9C85-75C62B414CCD}"/>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983DF527-A5E9-4F7E-8B7C-34F4D41EF2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59DA2374-9F9E-490A-84C2-2033F974EF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051D5CB-08B6-461E-AE04-0B612776F4E0}"/>
              </a:ext>
            </a:extLst>
          </p:cNvPr>
          <p:cNvSpPr>
            <a:spLocks noGrp="1"/>
          </p:cNvSpPr>
          <p:nvPr>
            <p:ph type="dt" sz="half" idx="10"/>
          </p:nvPr>
        </p:nvSpPr>
        <p:spPr/>
        <p:txBody>
          <a:bodyPr/>
          <a:lstStyle/>
          <a:p>
            <a:fld id="{B092E943-BE1A-4785-BAD3-F01787FC152A}" type="datetimeFigureOut">
              <a:rPr lang="de-DE" smtClean="0"/>
              <a:t>02.10.2026</a:t>
            </a:fld>
            <a:endParaRPr lang="de-DE"/>
          </a:p>
        </p:txBody>
      </p:sp>
      <p:sp>
        <p:nvSpPr>
          <p:cNvPr id="6" name="Fußzeilenplatzhalter 5">
            <a:extLst>
              <a:ext uri="{FF2B5EF4-FFF2-40B4-BE49-F238E27FC236}">
                <a16:creationId xmlns:a16="http://schemas.microsoft.com/office/drawing/2014/main" id="{BBAF4CA2-1BD7-49E5-B292-B4CC554B8520}"/>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79F40F0-5B04-448C-8639-F873BA8DC23B}"/>
              </a:ext>
            </a:extLst>
          </p:cNvPr>
          <p:cNvSpPr>
            <a:spLocks noGrp="1"/>
          </p:cNvSpPr>
          <p:nvPr>
            <p:ph type="sldNum" sz="quarter" idx="12"/>
          </p:nvPr>
        </p:nvSpPr>
        <p:spPr/>
        <p:txBody>
          <a:bodyPr/>
          <a:lstStyle/>
          <a:p>
            <a:fld id="{63322EA2-80DE-41D1-901C-C2DC7F5B34AE}" type="slidenum">
              <a:rPr lang="de-DE" smtClean="0"/>
              <a:t>‹Nr.›</a:t>
            </a:fld>
            <a:endParaRPr lang="de-DE"/>
          </a:p>
        </p:txBody>
      </p:sp>
    </p:spTree>
    <p:extLst>
      <p:ext uri="{BB962C8B-B14F-4D97-AF65-F5344CB8AC3E}">
        <p14:creationId xmlns:p14="http://schemas.microsoft.com/office/powerpoint/2010/main" val="40166376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295670-7F23-4D12-AFBA-A1ACED33BBCE}"/>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8430166A-478E-4A00-AD5C-E4D643CEAAB7}"/>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3B0EF37-B1B2-4349-8C20-23A0756F1EB0}"/>
              </a:ext>
            </a:extLst>
          </p:cNvPr>
          <p:cNvSpPr>
            <a:spLocks noGrp="1"/>
          </p:cNvSpPr>
          <p:nvPr>
            <p:ph type="dt" sz="half" idx="10"/>
          </p:nvPr>
        </p:nvSpPr>
        <p:spPr/>
        <p:txBody>
          <a:bodyPr/>
          <a:lstStyle/>
          <a:p>
            <a:fld id="{B092E943-BE1A-4785-BAD3-F01787FC152A}" type="datetimeFigureOut">
              <a:rPr lang="de-DE" smtClean="0"/>
              <a:t>02.10.2026</a:t>
            </a:fld>
            <a:endParaRPr lang="de-DE"/>
          </a:p>
        </p:txBody>
      </p:sp>
      <p:sp>
        <p:nvSpPr>
          <p:cNvPr id="5" name="Fußzeilenplatzhalter 4">
            <a:extLst>
              <a:ext uri="{FF2B5EF4-FFF2-40B4-BE49-F238E27FC236}">
                <a16:creationId xmlns:a16="http://schemas.microsoft.com/office/drawing/2014/main" id="{6A68BA9B-DDAD-4C32-AB71-3614D575149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B29A8AC-D293-458A-B307-1498D2229190}"/>
              </a:ext>
            </a:extLst>
          </p:cNvPr>
          <p:cNvSpPr>
            <a:spLocks noGrp="1"/>
          </p:cNvSpPr>
          <p:nvPr>
            <p:ph type="sldNum" sz="quarter" idx="12"/>
          </p:nvPr>
        </p:nvSpPr>
        <p:spPr/>
        <p:txBody>
          <a:bodyPr/>
          <a:lstStyle/>
          <a:p>
            <a:fld id="{63322EA2-80DE-41D1-901C-C2DC7F5B34AE}" type="slidenum">
              <a:rPr lang="de-DE" smtClean="0"/>
              <a:t>‹Nr.›</a:t>
            </a:fld>
            <a:endParaRPr lang="de-DE"/>
          </a:p>
        </p:txBody>
      </p:sp>
    </p:spTree>
    <p:extLst>
      <p:ext uri="{BB962C8B-B14F-4D97-AF65-F5344CB8AC3E}">
        <p14:creationId xmlns:p14="http://schemas.microsoft.com/office/powerpoint/2010/main" val="3847521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7545A17E-83FB-4FE7-B2A9-72D713D8AF8F}"/>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07EB0CFB-4FDF-48AA-A346-54CB39B382AB}"/>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E70AE39-5B2C-4A53-997F-4FDFEF5FB816}"/>
              </a:ext>
            </a:extLst>
          </p:cNvPr>
          <p:cNvSpPr>
            <a:spLocks noGrp="1"/>
          </p:cNvSpPr>
          <p:nvPr>
            <p:ph type="dt" sz="half" idx="10"/>
          </p:nvPr>
        </p:nvSpPr>
        <p:spPr/>
        <p:txBody>
          <a:bodyPr/>
          <a:lstStyle/>
          <a:p>
            <a:fld id="{B092E943-BE1A-4785-BAD3-F01787FC152A}" type="datetimeFigureOut">
              <a:rPr lang="de-DE" smtClean="0"/>
              <a:t>02.10.2026</a:t>
            </a:fld>
            <a:endParaRPr lang="de-DE"/>
          </a:p>
        </p:txBody>
      </p:sp>
      <p:sp>
        <p:nvSpPr>
          <p:cNvPr id="5" name="Fußzeilenplatzhalter 4">
            <a:extLst>
              <a:ext uri="{FF2B5EF4-FFF2-40B4-BE49-F238E27FC236}">
                <a16:creationId xmlns:a16="http://schemas.microsoft.com/office/drawing/2014/main" id="{058F883D-E8E4-4DF5-8125-35475938155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129BB72-4909-4DAE-AD7B-03F4BD40E65D}"/>
              </a:ext>
            </a:extLst>
          </p:cNvPr>
          <p:cNvSpPr>
            <a:spLocks noGrp="1"/>
          </p:cNvSpPr>
          <p:nvPr>
            <p:ph type="sldNum" sz="quarter" idx="12"/>
          </p:nvPr>
        </p:nvSpPr>
        <p:spPr/>
        <p:txBody>
          <a:bodyPr/>
          <a:lstStyle/>
          <a:p>
            <a:fld id="{63322EA2-80DE-41D1-901C-C2DC7F5B34AE}" type="slidenum">
              <a:rPr lang="de-DE" smtClean="0"/>
              <a:t>‹Nr.›</a:t>
            </a:fld>
            <a:endParaRPr lang="de-DE"/>
          </a:p>
        </p:txBody>
      </p:sp>
    </p:spTree>
    <p:extLst>
      <p:ext uri="{BB962C8B-B14F-4D97-AF65-F5344CB8AC3E}">
        <p14:creationId xmlns:p14="http://schemas.microsoft.com/office/powerpoint/2010/main" val="3898427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F6B6C5EB-0F20-4276-87F7-8B84B4D4D7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51570923-0D06-4409-AE9C-9B876AFF09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81E6F5D-8A9A-4CD1-AB26-FB1DF8C60A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92E943-BE1A-4785-BAD3-F01787FC152A}" type="datetimeFigureOut">
              <a:rPr lang="de-DE" smtClean="0"/>
              <a:t>02.10.2026</a:t>
            </a:fld>
            <a:endParaRPr lang="de-DE"/>
          </a:p>
        </p:txBody>
      </p:sp>
      <p:sp>
        <p:nvSpPr>
          <p:cNvPr id="5" name="Fußzeilenplatzhalter 4">
            <a:extLst>
              <a:ext uri="{FF2B5EF4-FFF2-40B4-BE49-F238E27FC236}">
                <a16:creationId xmlns:a16="http://schemas.microsoft.com/office/drawing/2014/main" id="{0AC9C81B-E50B-4570-83B5-30B899B55F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DCAEB27E-D2BD-49B3-A6FF-E8D69C5202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322EA2-80DE-41D1-901C-C2DC7F5B34AE}" type="slidenum">
              <a:rPr lang="de-DE" smtClean="0"/>
              <a:t>‹Nr.›</a:t>
            </a:fld>
            <a:endParaRPr lang="de-DE"/>
          </a:p>
        </p:txBody>
      </p:sp>
    </p:spTree>
    <p:extLst>
      <p:ext uri="{BB962C8B-B14F-4D97-AF65-F5344CB8AC3E}">
        <p14:creationId xmlns:p14="http://schemas.microsoft.com/office/powerpoint/2010/main" val="21496042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image" Target="../media/image4.jp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jp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9.pn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2.jp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9.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8.png"/><Relationship Id="rId4" Type="http://schemas.openxmlformats.org/officeDocument/2006/relationships/image" Target="../media/image14.png"/><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8.png"/><Relationship Id="rId5" Type="http://schemas.openxmlformats.org/officeDocument/2006/relationships/image" Target="../media/image15.png"/><Relationship Id="rId10" Type="http://schemas.openxmlformats.org/officeDocument/2006/relationships/image" Target="../media/image3.png"/><Relationship Id="rId4" Type="http://schemas.openxmlformats.org/officeDocument/2006/relationships/image" Target="../media/image14.png"/><Relationship Id="rId9" Type="http://schemas.openxmlformats.org/officeDocument/2006/relationships/image" Target="../media/image12.jpg"/></Relationships>
</file>

<file path=ppt/slides/_rels/slide7.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slideLayout" Target="../slideLayouts/slideLayout2.xml"/><Relationship Id="rId7" Type="http://schemas.openxmlformats.org/officeDocument/2006/relationships/image" Target="../media/image22.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8.png"/><Relationship Id="rId4" Type="http://schemas.openxmlformats.org/officeDocument/2006/relationships/notesSlide" Target="../notesSlides/notesSlide6.xml"/><Relationship Id="rId9"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2.jpg"/><Relationship Id="rId4" Type="http://schemas.openxmlformats.org/officeDocument/2006/relationships/hyperlink" Target="https://www.youtube.com/watch?v=M1WLu1lLnuo"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slideLayout" Target="../slideLayouts/slideLayout2.xml"/><Relationship Id="rId7" Type="http://schemas.openxmlformats.org/officeDocument/2006/relationships/image" Target="../media/image21.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0.png"/><Relationship Id="rId5" Type="http://schemas.openxmlformats.org/officeDocument/2006/relationships/image" Target="../media/image24.png"/><Relationship Id="rId10" Type="http://schemas.openxmlformats.org/officeDocument/2006/relationships/image" Target="../media/image8.png"/><Relationship Id="rId4" Type="http://schemas.openxmlformats.org/officeDocument/2006/relationships/notesSlide" Target="../notesSlides/notesSlide8.xml"/><Relationship Id="rId9"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2.jp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12.jpg"/></Relationships>
</file>

<file path=ppt/slides/_rels/slide1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8.png"/><Relationship Id="rId5" Type="http://schemas.openxmlformats.org/officeDocument/2006/relationships/image" Target="../media/image19.png"/><Relationship Id="rId10" Type="http://schemas.openxmlformats.org/officeDocument/2006/relationships/image" Target="../media/image3.png"/><Relationship Id="rId4" Type="http://schemas.openxmlformats.org/officeDocument/2006/relationships/image" Target="../media/image9.png"/><Relationship Id="rId9"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12.jpg"/></Relationships>
</file>

<file path=ppt/slides/_rels/slide1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jpg"/><Relationship Id="rId7"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4.png"/><Relationship Id="rId7"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5.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4.png"/><Relationship Id="rId7"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5.png"/><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2.jp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2.jp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36.png"/><Relationship Id="rId7" Type="http://schemas.openxmlformats.org/officeDocument/2006/relationships/image" Target="../media/image12.jp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4.png"/><Relationship Id="rId4" Type="http://schemas.openxmlformats.org/officeDocument/2006/relationships/image" Target="../media/image37.png"/><Relationship Id="rId9" Type="http://schemas.openxmlformats.org/officeDocument/2006/relationships/image" Target="../media/image8.png"/></Relationships>
</file>

<file path=ppt/slides/_rels/slide2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38.png"/><Relationship Id="rId7" Type="http://schemas.openxmlformats.org/officeDocument/2006/relationships/image" Target="../media/image12.jp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8.png"/></Relationships>
</file>

<file path=ppt/slides/_rels/slide2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8.png"/><Relationship Id="rId7"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5.png"/><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38.png"/><Relationship Id="rId7" Type="http://schemas.openxmlformats.org/officeDocument/2006/relationships/image" Target="../media/image12.jp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8.png"/></Relationships>
</file>

<file path=ppt/slides/_rels/slide2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38.png"/><Relationship Id="rId7" Type="http://schemas.openxmlformats.org/officeDocument/2006/relationships/image" Target="../media/image12.jp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4.png"/><Relationship Id="rId4" Type="http://schemas.openxmlformats.org/officeDocument/2006/relationships/image" Target="../media/image43.png"/><Relationship Id="rId9"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2.jpg"/><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6.png"/><Relationship Id="rId7"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5.png"/><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2.png"/><Relationship Id="rId7"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5.png"/><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6.png"/><Relationship Id="rId7"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5.png"/><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4.png"/><Relationship Id="rId7"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5.png"/><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6.png"/><Relationship Id="rId7"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5.png"/><Relationship Id="rId4" Type="http://schemas.openxmlformats.org/officeDocument/2006/relationships/image" Target="../media/image34.png"/></Relationships>
</file>

<file path=ppt/slides/_rels/slide3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5.png"/><Relationship Id="rId7" Type="http://schemas.openxmlformats.org/officeDocument/2006/relationships/image" Target="../media/image12.jp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6.png"/><Relationship Id="rId4" Type="http://schemas.openxmlformats.org/officeDocument/2006/relationships/image" Target="../media/image9.png"/><Relationship Id="rId9" Type="http://schemas.openxmlformats.org/officeDocument/2006/relationships/image" Target="../media/image8.png"/></Relationships>
</file>

<file path=ppt/slides/_rels/slide3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5.png"/><Relationship Id="rId7" Type="http://schemas.openxmlformats.org/officeDocument/2006/relationships/image" Target="../media/image12.jp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6.png"/><Relationship Id="rId4" Type="http://schemas.openxmlformats.org/officeDocument/2006/relationships/image" Target="../media/image9.png"/><Relationship Id="rId9" Type="http://schemas.openxmlformats.org/officeDocument/2006/relationships/image" Target="../media/image8.png"/></Relationships>
</file>

<file path=ppt/slides/_rels/slide3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6.png"/><Relationship Id="rId7"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5.png"/><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6.png"/><Relationship Id="rId7"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5.png"/><Relationship Id="rId4" Type="http://schemas.openxmlformats.org/officeDocument/2006/relationships/image" Target="../media/image48.png"/></Relationships>
</file>

<file path=ppt/slides/_rels/slide3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6.png"/><Relationship Id="rId7"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5.png"/><Relationship Id="rId4" Type="http://schemas.openxmlformats.org/officeDocument/2006/relationships/image" Target="../media/image48.png"/></Relationships>
</file>

<file path=ppt/slides/_rels/slide3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6.png"/><Relationship Id="rId7"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2.jpg"/><Relationship Id="rId10" Type="http://schemas.openxmlformats.org/officeDocument/2006/relationships/image" Target="../media/image51.png"/><Relationship Id="rId4" Type="http://schemas.openxmlformats.org/officeDocument/2006/relationships/image" Target="../media/image5.png"/><Relationship Id="rId9" Type="http://schemas.openxmlformats.org/officeDocument/2006/relationships/image" Target="../media/image50.png"/></Relationships>
</file>

<file path=ppt/slides/_rels/slide39.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9.png"/><Relationship Id="rId7" Type="http://schemas.openxmlformats.org/officeDocument/2006/relationships/image" Target="../media/image52.png"/><Relationship Id="rId12" Type="http://schemas.openxmlformats.org/officeDocument/2006/relationships/image" Target="../media/image8.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46.png"/><Relationship Id="rId11" Type="http://schemas.openxmlformats.org/officeDocument/2006/relationships/image" Target="../media/image3.png"/><Relationship Id="rId5" Type="http://schemas.openxmlformats.org/officeDocument/2006/relationships/image" Target="../media/image51.png"/><Relationship Id="rId10" Type="http://schemas.openxmlformats.org/officeDocument/2006/relationships/image" Target="../media/image12.jpg"/><Relationship Id="rId4" Type="http://schemas.openxmlformats.org/officeDocument/2006/relationships/image" Target="../media/image50.png"/><Relationship Id="rId9" Type="http://schemas.openxmlformats.org/officeDocument/2006/relationships/image" Target="../media/image5.png"/></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8.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2.jpg"/><Relationship Id="rId4" Type="http://schemas.openxmlformats.org/officeDocument/2006/relationships/image" Target="../media/image5.png"/></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8.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2.jpg"/><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8.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2.jpg"/><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3.png"/><Relationship Id="rId7"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5.png"/><Relationship Id="rId4" Type="http://schemas.openxmlformats.org/officeDocument/2006/relationships/image" Target="../media/image47.png"/></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8.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2.jpg"/><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9.png"/><Relationship Id="rId7" Type="http://schemas.openxmlformats.org/officeDocument/2006/relationships/image" Target="../media/image12.jp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15.png"/><Relationship Id="rId4" Type="http://schemas.openxmlformats.org/officeDocument/2006/relationships/image" Target="../media/image22.png"/><Relationship Id="rId9" Type="http://schemas.openxmlformats.org/officeDocument/2006/relationships/image" Target="../media/image8.png"/></Relationships>
</file>

<file path=ppt/slides/_rels/slide46.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8.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2.jpg"/><Relationship Id="rId4" Type="http://schemas.openxmlformats.org/officeDocument/2006/relationships/image" Target="../media/image56.png"/></Relationships>
</file>

<file path=ppt/slides/_rels/slide47.xml.rels><?xml version="1.0" encoding="UTF-8" standalone="yes"?>
<Relationships xmlns="http://schemas.openxmlformats.org/package/2006/relationships"><Relationship Id="rId3" Type="http://schemas.openxmlformats.org/officeDocument/2006/relationships/image" Target="../media/image57.emf"/><Relationship Id="rId7" Type="http://schemas.openxmlformats.org/officeDocument/2006/relationships/image" Target="../media/image8.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2.jpg"/><Relationship Id="rId4" Type="http://schemas.openxmlformats.org/officeDocument/2006/relationships/image" Target="../media/image55.png"/></Relationships>
</file>

<file path=ppt/slides/_rels/slide48.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8.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2.jpg"/><Relationship Id="rId4" Type="http://schemas.openxmlformats.org/officeDocument/2006/relationships/image" Target="../media/image55.png"/></Relationships>
</file>

<file path=ppt/slides/_rels/slide49.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8.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2.jpg"/><Relationship Id="rId4" Type="http://schemas.openxmlformats.org/officeDocument/2006/relationships/image" Target="../media/image60.png"/></Relationships>
</file>

<file path=ppt/slides/_rels/slide5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0.png"/><Relationship Id="rId7"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hyperlink" Target="https://www.youtube.com/watch?v=K_7fr56xGFQ" TargetMode="External"/><Relationship Id="rId4" Type="http://schemas.openxmlformats.org/officeDocument/2006/relationships/image" Target="../media/image61.png"/></Relationships>
</file>

<file path=ppt/slides/_rels/slide5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0.png"/><Relationship Id="rId7"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hyperlink" Target="https://www.youtube.com/watch?v=PKiWWTPpHB0" TargetMode="External"/><Relationship Id="rId4" Type="http://schemas.openxmlformats.org/officeDocument/2006/relationships/image" Target="../media/image62.png"/></Relationships>
</file>

<file path=ppt/slides/_rels/slide5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0.png"/><Relationship Id="rId7" Type="http://schemas.openxmlformats.org/officeDocument/2006/relationships/image" Target="../media/image3.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hyperlink" Target="https://www.youtube.com/watch?v=_N3wMsHVBF8&amp;t=205s" TargetMode="External"/><Relationship Id="rId4" Type="http://schemas.openxmlformats.org/officeDocument/2006/relationships/image" Target="../media/image63.png"/></Relationships>
</file>

<file path=ppt/slides/_rels/slide5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12.jpg"/></Relationships>
</file>

<file path=ppt/slides/_rels/slide54.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8.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2.jpg"/><Relationship Id="rId4" Type="http://schemas.openxmlformats.org/officeDocument/2006/relationships/image" Target="../media/image66.png"/></Relationships>
</file>

<file path=ppt/slides/_rels/slide5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9.png"/><Relationship Id="rId7" Type="http://schemas.openxmlformats.org/officeDocument/2006/relationships/image" Target="../media/image3.pn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66.png"/><Relationship Id="rId4" Type="http://schemas.openxmlformats.org/officeDocument/2006/relationships/image" Target="../media/image22.png"/></Relationships>
</file>

<file path=ppt/slides/_rels/slide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12.jpg"/></Relationships>
</file>

<file path=ppt/slides/_rels/slide5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12.jpg"/></Relationships>
</file>

<file path=ppt/slides/_rels/slide58.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8.pn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2.jpg"/><Relationship Id="rId4" Type="http://schemas.openxmlformats.org/officeDocument/2006/relationships/image" Target="../media/image22.png"/></Relationships>
</file>

<file path=ppt/slides/_rels/slide5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12.jpg"/></Relationships>
</file>

<file path=ppt/slides/_rels/slide6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9.png"/><Relationship Id="rId7" Type="http://schemas.openxmlformats.org/officeDocument/2006/relationships/image" Target="../media/image3.pn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67.png"/><Relationship Id="rId4"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tem1Article3_2k">
            <a:hlinkClick r:id="" action="ppaction://media"/>
            <a:extLst>
              <a:ext uri="{FF2B5EF4-FFF2-40B4-BE49-F238E27FC236}">
                <a16:creationId xmlns:a16="http://schemas.microsoft.com/office/drawing/2014/main" id="{355E6C59-65DC-4324-B950-7D2E1591EFC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 y="1"/>
            <a:ext cx="12192000" cy="6858000"/>
          </a:xfrm>
          <a:prstGeom prst="rect">
            <a:avLst/>
          </a:prstGeom>
        </p:spPr>
      </p:pic>
      <p:sp>
        <p:nvSpPr>
          <p:cNvPr id="2" name="Titel 1">
            <a:extLst>
              <a:ext uri="{FF2B5EF4-FFF2-40B4-BE49-F238E27FC236}">
                <a16:creationId xmlns:a16="http://schemas.microsoft.com/office/drawing/2014/main" id="{D6F78540-EFB2-4E2E-98D3-3B9BE0C3EB32}"/>
              </a:ext>
            </a:extLst>
          </p:cNvPr>
          <p:cNvSpPr>
            <a:spLocks noGrp="1"/>
          </p:cNvSpPr>
          <p:nvPr>
            <p:ph type="title"/>
          </p:nvPr>
        </p:nvSpPr>
        <p:spPr>
          <a:xfrm>
            <a:off x="372584" y="3673549"/>
            <a:ext cx="11610310" cy="1325563"/>
          </a:xfrm>
        </p:spPr>
        <p:txBody>
          <a:bodyPr>
            <a:normAutofit fontScale="90000"/>
          </a:bodyPr>
          <a:lstStyle/>
          <a:p>
            <a:r>
              <a:rPr lang="de-DE" sz="5400" b="1" dirty="0">
                <a:solidFill>
                  <a:schemeClr val="bg1"/>
                </a:solidFill>
                <a:ea typeface="Calibri" panose="020F0502020204030204" pitchFamily="34" charset="0"/>
                <a:cs typeface="Calibri" panose="020F0502020204030204" pitchFamily="34" charset="0"/>
              </a:rPr>
              <a:t>Gesundheit beginnt im Darm</a:t>
            </a:r>
            <a:br>
              <a:rPr lang="de-DE" sz="5400" b="1" dirty="0">
                <a:solidFill>
                  <a:schemeClr val="bg1"/>
                </a:solidFill>
                <a:ea typeface="Calibri" panose="020F0502020204030204" pitchFamily="34" charset="0"/>
                <a:cs typeface="Calibri" panose="020F0502020204030204" pitchFamily="34" charset="0"/>
              </a:rPr>
            </a:br>
            <a:r>
              <a:rPr lang="de-DE" sz="4000" dirty="0">
                <a:solidFill>
                  <a:schemeClr val="bg1"/>
                </a:solidFill>
                <a:ea typeface="Calibri" panose="020F0502020204030204" pitchFamily="34" charset="0"/>
                <a:cs typeface="Calibri" panose="020F0502020204030204" pitchFamily="34" charset="0"/>
              </a:rPr>
              <a:t>Was ist los mit </a:t>
            </a:r>
            <a:r>
              <a:rPr lang="de-DE" sz="4000" dirty="0" err="1">
                <a:solidFill>
                  <a:schemeClr val="bg1"/>
                </a:solidFill>
                <a:ea typeface="Calibri" panose="020F0502020204030204" pitchFamily="34" charset="0"/>
                <a:cs typeface="Calibri" panose="020F0502020204030204" pitchFamily="34" charset="0"/>
              </a:rPr>
              <a:t>Meta</a:t>
            </a:r>
            <a:r>
              <a:rPr lang="de-DE" sz="4000" dirty="0">
                <a:solidFill>
                  <a:schemeClr val="bg1"/>
                </a:solidFill>
                <a:ea typeface="Calibri" panose="020F0502020204030204" pitchFamily="34" charset="0"/>
                <a:cs typeface="Calibri" panose="020F0502020204030204" pitchFamily="34" charset="0"/>
              </a:rPr>
              <a:t>?</a:t>
            </a:r>
          </a:p>
        </p:txBody>
      </p:sp>
      <p:sp>
        <p:nvSpPr>
          <p:cNvPr id="3" name="Rechteck 2">
            <a:extLst>
              <a:ext uri="{FF2B5EF4-FFF2-40B4-BE49-F238E27FC236}">
                <a16:creationId xmlns:a16="http://schemas.microsoft.com/office/drawing/2014/main" id="{7D85CD89-D880-88BF-CCC3-AE94F18BC956}"/>
              </a:ext>
            </a:extLst>
          </p:cNvPr>
          <p:cNvSpPr/>
          <p:nvPr/>
        </p:nvSpPr>
        <p:spPr>
          <a:xfrm>
            <a:off x="0" y="6518679"/>
            <a:ext cx="12192000" cy="3393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3" name="Grafik 12">
            <a:extLst>
              <a:ext uri="{FF2B5EF4-FFF2-40B4-BE49-F238E27FC236}">
                <a16:creationId xmlns:a16="http://schemas.microsoft.com/office/drawing/2014/main" id="{7CE8B4DD-7DDB-49BE-87DB-D349576F19F5}"/>
              </a:ext>
            </a:extLst>
          </p:cNvPr>
          <p:cNvPicPr>
            <a:picLocks noChangeAspect="1"/>
          </p:cNvPicPr>
          <p:nvPr/>
        </p:nvPicPr>
        <p:blipFill rotWithShape="1">
          <a:blip r:embed="rId5">
            <a:extLst>
              <a:ext uri="{28A0092B-C50C-407E-A947-70E740481C1C}">
                <a14:useLocalDpi xmlns:a14="http://schemas.microsoft.com/office/drawing/2010/main" val="0"/>
              </a:ext>
            </a:extLst>
          </a:blip>
          <a:srcRect t="10840" b="23340"/>
          <a:stretch/>
        </p:blipFill>
        <p:spPr>
          <a:xfrm>
            <a:off x="3006016" y="6518679"/>
            <a:ext cx="1004238" cy="339321"/>
          </a:xfrm>
          <a:prstGeom prst="rect">
            <a:avLst/>
          </a:prstGeom>
        </p:spPr>
      </p:pic>
      <p:pic>
        <p:nvPicPr>
          <p:cNvPr id="11" name="Grafik 10">
            <a:extLst>
              <a:ext uri="{FF2B5EF4-FFF2-40B4-BE49-F238E27FC236}">
                <a16:creationId xmlns:a16="http://schemas.microsoft.com/office/drawing/2014/main" id="{314D0A4A-9C2F-4F6F-B9AE-73C28714BE84}"/>
              </a:ext>
            </a:extLst>
          </p:cNvPr>
          <p:cNvPicPr>
            <a:picLocks noChangeAspect="1"/>
          </p:cNvPicPr>
          <p:nvPr/>
        </p:nvPicPr>
        <p:blipFill>
          <a:blip r:embed="rId6">
            <a:extLst>
              <a:ext uri="{28A0092B-C50C-407E-A947-70E740481C1C}">
                <a14:useLocalDpi xmlns:a14="http://schemas.microsoft.com/office/drawing/2010/main" val="0"/>
              </a:ext>
            </a:extLst>
          </a:blip>
          <a:srcRect t="26849" b="29295"/>
          <a:stretch/>
        </p:blipFill>
        <p:spPr>
          <a:xfrm>
            <a:off x="-1" y="6491413"/>
            <a:ext cx="1245683" cy="364202"/>
          </a:xfrm>
          <a:prstGeom prst="rect">
            <a:avLst/>
          </a:prstGeom>
        </p:spPr>
      </p:pic>
      <p:pic>
        <p:nvPicPr>
          <p:cNvPr id="6" name="Grafik 5">
            <a:extLst>
              <a:ext uri="{FF2B5EF4-FFF2-40B4-BE49-F238E27FC236}">
                <a16:creationId xmlns:a16="http://schemas.microsoft.com/office/drawing/2014/main" id="{BC4D9D4B-2894-42BC-1F4F-5573C9C6D9C7}"/>
              </a:ext>
            </a:extLst>
          </p:cNvPr>
          <p:cNvPicPr>
            <a:picLocks noChangeAspect="1"/>
          </p:cNvPicPr>
          <p:nvPr/>
        </p:nvPicPr>
        <p:blipFill>
          <a:blip r:embed="rId7">
            <a:extLst>
              <a:ext uri="{28A0092B-C50C-407E-A947-70E740481C1C}">
                <a14:useLocalDpi xmlns:a14="http://schemas.microsoft.com/office/drawing/2010/main" val="0"/>
              </a:ext>
            </a:extLst>
          </a:blip>
          <a:srcRect l="6324" t="27431" b="27231"/>
          <a:stretch/>
        </p:blipFill>
        <p:spPr>
          <a:xfrm>
            <a:off x="1329173" y="6518679"/>
            <a:ext cx="1082484" cy="339321"/>
          </a:xfrm>
          <a:prstGeom prst="rect">
            <a:avLst/>
          </a:prstGeom>
        </p:spPr>
      </p:pic>
      <p:pic>
        <p:nvPicPr>
          <p:cNvPr id="7" name="Grafik 6">
            <a:extLst>
              <a:ext uri="{FF2B5EF4-FFF2-40B4-BE49-F238E27FC236}">
                <a16:creationId xmlns:a16="http://schemas.microsoft.com/office/drawing/2014/main" id="{3B256A92-E11F-60D9-AA1B-64EE918F5FB7}"/>
              </a:ext>
            </a:extLst>
          </p:cNvPr>
          <p:cNvPicPr>
            <a:picLocks noChangeAspect="1"/>
          </p:cNvPicPr>
          <p:nvPr/>
        </p:nvPicPr>
        <p:blipFill>
          <a:blip r:embed="rId8"/>
          <a:stretch>
            <a:fillRect/>
          </a:stretch>
        </p:blipFill>
        <p:spPr>
          <a:xfrm>
            <a:off x="2578639" y="6538088"/>
            <a:ext cx="221548" cy="309279"/>
          </a:xfrm>
          <a:prstGeom prst="rect">
            <a:avLst/>
          </a:prstGeom>
        </p:spPr>
      </p:pic>
      <p:pic>
        <p:nvPicPr>
          <p:cNvPr id="8" name="Grafik 7">
            <a:extLst>
              <a:ext uri="{FF2B5EF4-FFF2-40B4-BE49-F238E27FC236}">
                <a16:creationId xmlns:a16="http://schemas.microsoft.com/office/drawing/2014/main" id="{ECBDC61B-853E-679A-5A8B-E51A63EFB5A1}"/>
              </a:ext>
            </a:extLst>
          </p:cNvPr>
          <p:cNvPicPr>
            <a:picLocks noChangeAspect="1"/>
          </p:cNvPicPr>
          <p:nvPr/>
        </p:nvPicPr>
        <p:blipFill>
          <a:blip r:embed="rId9"/>
          <a:stretch>
            <a:fillRect/>
          </a:stretch>
        </p:blipFill>
        <p:spPr>
          <a:xfrm>
            <a:off x="4217949" y="6567988"/>
            <a:ext cx="1399953" cy="275401"/>
          </a:xfrm>
          <a:prstGeom prst="rect">
            <a:avLst/>
          </a:prstGeom>
        </p:spPr>
      </p:pic>
      <p:sp>
        <p:nvSpPr>
          <p:cNvPr id="14" name="Textfeld 13">
            <a:extLst>
              <a:ext uri="{FF2B5EF4-FFF2-40B4-BE49-F238E27FC236}">
                <a16:creationId xmlns:a16="http://schemas.microsoft.com/office/drawing/2014/main" id="{1BB2EE12-8F75-3E93-873F-0A87EE3B2441}"/>
              </a:ext>
            </a:extLst>
          </p:cNvPr>
          <p:cNvSpPr txBox="1"/>
          <p:nvPr/>
        </p:nvSpPr>
        <p:spPr>
          <a:xfrm>
            <a:off x="8834130" y="6561922"/>
            <a:ext cx="3316934" cy="261610"/>
          </a:xfrm>
          <a:prstGeom prst="rect">
            <a:avLst/>
          </a:prstGeom>
          <a:noFill/>
        </p:spPr>
        <p:txBody>
          <a:bodyPr wrap="none" rtlCol="0">
            <a:spAutoFit/>
          </a:bodyPr>
          <a:lstStyle/>
          <a:p>
            <a:r>
              <a:rPr lang="de-DE" sz="1100" dirty="0"/>
              <a:t>Martina Kapitza, Hinrich Schulenburg &amp; Ilka </a:t>
            </a:r>
            <a:r>
              <a:rPr lang="de-DE" sz="1100" dirty="0" err="1"/>
              <a:t>Parchmann</a:t>
            </a:r>
            <a:endParaRPr lang="de-DE" sz="1100" dirty="0"/>
          </a:p>
        </p:txBody>
      </p:sp>
      <p:pic>
        <p:nvPicPr>
          <p:cNvPr id="5" name="Grafik 4">
            <a:extLst>
              <a:ext uri="{FF2B5EF4-FFF2-40B4-BE49-F238E27FC236}">
                <a16:creationId xmlns:a16="http://schemas.microsoft.com/office/drawing/2014/main" id="{7CB3FC78-46B9-6281-E8E5-F0A165AE9F7D}"/>
              </a:ext>
            </a:extLst>
          </p:cNvPr>
          <p:cNvPicPr>
            <a:picLocks noChangeAspect="1"/>
          </p:cNvPicPr>
          <p:nvPr/>
        </p:nvPicPr>
        <p:blipFill>
          <a:blip r:embed="rId10"/>
          <a:stretch>
            <a:fillRect/>
          </a:stretch>
        </p:blipFill>
        <p:spPr>
          <a:xfrm>
            <a:off x="6779547" y="6573844"/>
            <a:ext cx="739520" cy="269545"/>
          </a:xfrm>
          <a:prstGeom prst="rect">
            <a:avLst/>
          </a:prstGeom>
        </p:spPr>
      </p:pic>
      <p:pic>
        <p:nvPicPr>
          <p:cNvPr id="10" name="Grafik 9">
            <a:extLst>
              <a:ext uri="{FF2B5EF4-FFF2-40B4-BE49-F238E27FC236}">
                <a16:creationId xmlns:a16="http://schemas.microsoft.com/office/drawing/2014/main" id="{2B971592-681E-A5E3-0DF3-F7EFCA91B5AE}"/>
              </a:ext>
            </a:extLst>
          </p:cNvPr>
          <p:cNvPicPr>
            <a:picLocks noChangeAspect="1"/>
          </p:cNvPicPr>
          <p:nvPr/>
        </p:nvPicPr>
        <p:blipFill>
          <a:blip r:embed="rId11"/>
          <a:stretch>
            <a:fillRect/>
          </a:stretch>
        </p:blipFill>
        <p:spPr>
          <a:xfrm>
            <a:off x="5754637" y="6567883"/>
            <a:ext cx="961326" cy="255649"/>
          </a:xfrm>
          <a:prstGeom prst="rect">
            <a:avLst/>
          </a:prstGeom>
        </p:spPr>
      </p:pic>
    </p:spTree>
    <p:extLst>
      <p:ext uri="{BB962C8B-B14F-4D97-AF65-F5344CB8AC3E}">
        <p14:creationId xmlns:p14="http://schemas.microsoft.com/office/powerpoint/2010/main" val="3575262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03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hteck 26">
            <a:extLst>
              <a:ext uri="{FF2B5EF4-FFF2-40B4-BE49-F238E27FC236}">
                <a16:creationId xmlns:a16="http://schemas.microsoft.com/office/drawing/2014/main" id="{49F185E6-F5C3-83CA-3D11-8ED96FBE6913}"/>
              </a:ext>
            </a:extLst>
          </p:cNvPr>
          <p:cNvSpPr/>
          <p:nvPr/>
        </p:nvSpPr>
        <p:spPr>
          <a:xfrm>
            <a:off x="937369" y="3616656"/>
            <a:ext cx="5568067" cy="2416423"/>
          </a:xfrm>
          <a:prstGeom prst="rect">
            <a:avLst/>
          </a:prstGeom>
          <a:solidFill>
            <a:schemeClr val="accent1">
              <a:lumMod val="20000"/>
              <a:lumOff val="8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Rechteck: abgerundete Ecken 16">
            <a:extLst>
              <a:ext uri="{FF2B5EF4-FFF2-40B4-BE49-F238E27FC236}">
                <a16:creationId xmlns:a16="http://schemas.microsoft.com/office/drawing/2014/main" id="{BDD7678A-B5E8-8E86-C46A-956065519CA6}"/>
              </a:ext>
            </a:extLst>
          </p:cNvPr>
          <p:cNvSpPr/>
          <p:nvPr/>
        </p:nvSpPr>
        <p:spPr>
          <a:xfrm>
            <a:off x="603624" y="824920"/>
            <a:ext cx="11117341" cy="1957467"/>
          </a:xfrm>
          <a:prstGeom prst="roundRect">
            <a:avLst/>
          </a:prstGeom>
          <a:solidFill>
            <a:srgbClr val="DFF7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2AADD16D-BDBC-AE5C-138B-EE498BD6F2FB}"/>
              </a:ext>
            </a:extLst>
          </p:cNvPr>
          <p:cNvSpPr txBox="1">
            <a:spLocks/>
          </p:cNvSpPr>
          <p:nvPr/>
        </p:nvSpPr>
        <p:spPr>
          <a:xfrm>
            <a:off x="1893152" y="788348"/>
            <a:ext cx="435297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b="1" dirty="0"/>
              <a:t>Was ist los mit </a:t>
            </a:r>
            <a:r>
              <a:rPr lang="de-DE" sz="3200" b="1" dirty="0" err="1"/>
              <a:t>Meta</a:t>
            </a:r>
            <a:r>
              <a:rPr lang="de-DE" sz="3200" b="1" dirty="0"/>
              <a:t>?</a:t>
            </a:r>
          </a:p>
        </p:txBody>
      </p:sp>
      <p:sp>
        <p:nvSpPr>
          <p:cNvPr id="7" name="Textfeld 6">
            <a:extLst>
              <a:ext uri="{FF2B5EF4-FFF2-40B4-BE49-F238E27FC236}">
                <a16:creationId xmlns:a16="http://schemas.microsoft.com/office/drawing/2014/main" id="{F28B015A-6045-BB9B-B9C6-3E82467D7C49}"/>
              </a:ext>
            </a:extLst>
          </p:cNvPr>
          <p:cNvSpPr txBox="1"/>
          <p:nvPr/>
        </p:nvSpPr>
        <p:spPr>
          <a:xfrm>
            <a:off x="8237255" y="127793"/>
            <a:ext cx="3483711" cy="276999"/>
          </a:xfrm>
          <a:prstGeom prst="rect">
            <a:avLst/>
          </a:prstGeom>
          <a:noFill/>
        </p:spPr>
        <p:txBody>
          <a:bodyPr wrap="none" rtlCol="0">
            <a:spAutoFit/>
          </a:bodyPr>
          <a:lstStyle/>
          <a:p>
            <a:r>
              <a:rPr lang="de-DE" sz="1200" dirty="0"/>
              <a:t>Gesundheit beginnt im Darm – Was ist los mit </a:t>
            </a:r>
            <a:r>
              <a:rPr lang="de-DE" sz="1200" dirty="0" err="1"/>
              <a:t>Meta</a:t>
            </a:r>
            <a:r>
              <a:rPr lang="de-DE" sz="1200" dirty="0"/>
              <a:t>?</a:t>
            </a:r>
          </a:p>
        </p:txBody>
      </p:sp>
      <p:pic>
        <p:nvPicPr>
          <p:cNvPr id="15" name="Grafik 14">
            <a:extLst>
              <a:ext uri="{FF2B5EF4-FFF2-40B4-BE49-F238E27FC236}">
                <a16:creationId xmlns:a16="http://schemas.microsoft.com/office/drawing/2014/main" id="{EECF5C8D-963B-C748-5D91-A6CC21C27F3B}"/>
              </a:ext>
            </a:extLst>
          </p:cNvPr>
          <p:cNvPicPr>
            <a:picLocks noChangeAspect="1"/>
          </p:cNvPicPr>
          <p:nvPr/>
        </p:nvPicPr>
        <p:blipFill>
          <a:blip r:embed="rId3"/>
          <a:stretch>
            <a:fillRect/>
          </a:stretch>
        </p:blipFill>
        <p:spPr>
          <a:xfrm>
            <a:off x="797804" y="1078675"/>
            <a:ext cx="1128049" cy="1197825"/>
          </a:xfrm>
          <a:prstGeom prst="rect">
            <a:avLst/>
          </a:prstGeom>
        </p:spPr>
      </p:pic>
      <p:pic>
        <p:nvPicPr>
          <p:cNvPr id="19" name="Grafik 18">
            <a:extLst>
              <a:ext uri="{FF2B5EF4-FFF2-40B4-BE49-F238E27FC236}">
                <a16:creationId xmlns:a16="http://schemas.microsoft.com/office/drawing/2014/main" id="{B52AA0B9-7887-8010-BA44-1702A200FD67}"/>
              </a:ext>
            </a:extLst>
          </p:cNvPr>
          <p:cNvPicPr>
            <a:picLocks noChangeAspect="1"/>
          </p:cNvPicPr>
          <p:nvPr/>
        </p:nvPicPr>
        <p:blipFill>
          <a:blip r:embed="rId4"/>
          <a:srcRect t="7743"/>
          <a:stretch/>
        </p:blipFill>
        <p:spPr>
          <a:xfrm>
            <a:off x="7272758" y="2782387"/>
            <a:ext cx="4516595" cy="3659204"/>
          </a:xfrm>
          <a:prstGeom prst="rect">
            <a:avLst/>
          </a:prstGeom>
        </p:spPr>
      </p:pic>
      <p:sp>
        <p:nvSpPr>
          <p:cNvPr id="20" name="Rechteck 19">
            <a:extLst>
              <a:ext uri="{FF2B5EF4-FFF2-40B4-BE49-F238E27FC236}">
                <a16:creationId xmlns:a16="http://schemas.microsoft.com/office/drawing/2014/main" id="{C8F8778F-4A43-8FEB-C07C-4EE2121C42EE}"/>
              </a:ext>
            </a:extLst>
          </p:cNvPr>
          <p:cNvSpPr/>
          <p:nvPr/>
        </p:nvSpPr>
        <p:spPr>
          <a:xfrm>
            <a:off x="0" y="0"/>
            <a:ext cx="12192000" cy="6858000"/>
          </a:xfrm>
          <a:prstGeom prst="rect">
            <a:avLst/>
          </a:prstGeom>
          <a:noFill/>
          <a:ln w="76200">
            <a:solidFill>
              <a:srgbClr val="DFF7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Textfeld 20">
            <a:extLst>
              <a:ext uri="{FF2B5EF4-FFF2-40B4-BE49-F238E27FC236}">
                <a16:creationId xmlns:a16="http://schemas.microsoft.com/office/drawing/2014/main" id="{420CB7DB-72AB-C629-E21A-7DECF750FD43}"/>
              </a:ext>
            </a:extLst>
          </p:cNvPr>
          <p:cNvSpPr txBox="1"/>
          <p:nvPr/>
        </p:nvSpPr>
        <p:spPr>
          <a:xfrm>
            <a:off x="1994241" y="1736321"/>
            <a:ext cx="8974807" cy="1015663"/>
          </a:xfrm>
          <a:prstGeom prst="rect">
            <a:avLst/>
          </a:prstGeom>
          <a:noFill/>
        </p:spPr>
        <p:txBody>
          <a:bodyPr wrap="square">
            <a:spAutoFit/>
          </a:bodyPr>
          <a:lstStyle/>
          <a:p>
            <a:pPr algn="just"/>
            <a:r>
              <a:rPr lang="de-DE" sz="2000" dirty="0"/>
              <a:t>Meta, 15 Jahre, fühlt sich seit einigen Wochen ständig müde und kraftlos. Sie hat eigentlich einen gesunden Lebensstil und ernährt sich gesund, oder? Meta fängt an, zu recherchieren….</a:t>
            </a:r>
          </a:p>
        </p:txBody>
      </p:sp>
      <p:sp>
        <p:nvSpPr>
          <p:cNvPr id="22" name="Textfeld 21">
            <a:extLst>
              <a:ext uri="{FF2B5EF4-FFF2-40B4-BE49-F238E27FC236}">
                <a16:creationId xmlns:a16="http://schemas.microsoft.com/office/drawing/2014/main" id="{8BEBBB29-685E-2E62-108A-E8872489FAAD}"/>
              </a:ext>
            </a:extLst>
          </p:cNvPr>
          <p:cNvSpPr txBox="1"/>
          <p:nvPr/>
        </p:nvSpPr>
        <p:spPr>
          <a:xfrm>
            <a:off x="2327986" y="4329504"/>
            <a:ext cx="4177450" cy="1631216"/>
          </a:xfrm>
          <a:prstGeom prst="rect">
            <a:avLst/>
          </a:prstGeom>
          <a:noFill/>
          <a:ln>
            <a:noFill/>
          </a:ln>
        </p:spPr>
        <p:txBody>
          <a:bodyPr wrap="square">
            <a:spAutoFit/>
          </a:bodyPr>
          <a:lstStyle/>
          <a:p>
            <a:pPr algn="just"/>
            <a:r>
              <a:rPr lang="de-DE" sz="2000" dirty="0"/>
              <a:t>Was könnte die Ursache sein? Wann fühlst du dich selbst müde, obwohl du dich gesund fühlst?</a:t>
            </a:r>
          </a:p>
          <a:p>
            <a:pPr algn="just"/>
            <a:endParaRPr lang="de-DE" sz="2000" dirty="0"/>
          </a:p>
          <a:p>
            <a:pPr algn="just"/>
            <a:r>
              <a:rPr lang="de-DE" sz="2000" b="1" dirty="0"/>
              <a:t>Stelle 2-3 erste Hypothesen auf.</a:t>
            </a:r>
          </a:p>
        </p:txBody>
      </p:sp>
      <p:sp>
        <p:nvSpPr>
          <p:cNvPr id="26" name="Textfeld 25">
            <a:extLst>
              <a:ext uri="{FF2B5EF4-FFF2-40B4-BE49-F238E27FC236}">
                <a16:creationId xmlns:a16="http://schemas.microsoft.com/office/drawing/2014/main" id="{035ACA33-1697-E9BC-481D-D00B28B5ACD7}"/>
              </a:ext>
            </a:extLst>
          </p:cNvPr>
          <p:cNvSpPr txBox="1"/>
          <p:nvPr/>
        </p:nvSpPr>
        <p:spPr>
          <a:xfrm>
            <a:off x="2327986" y="3742580"/>
            <a:ext cx="1714003" cy="584775"/>
          </a:xfrm>
          <a:prstGeom prst="rect">
            <a:avLst/>
          </a:prstGeom>
          <a:noFill/>
          <a:ln>
            <a:noFill/>
          </a:ln>
        </p:spPr>
        <p:txBody>
          <a:bodyPr wrap="square">
            <a:spAutoFit/>
          </a:bodyPr>
          <a:lstStyle/>
          <a:p>
            <a:r>
              <a:rPr lang="de-DE" sz="3200" dirty="0"/>
              <a:t>Aufgabe</a:t>
            </a:r>
          </a:p>
        </p:txBody>
      </p:sp>
      <p:sp>
        <p:nvSpPr>
          <p:cNvPr id="2" name="Ellipse 1">
            <a:extLst>
              <a:ext uri="{FF2B5EF4-FFF2-40B4-BE49-F238E27FC236}">
                <a16:creationId xmlns:a16="http://schemas.microsoft.com/office/drawing/2014/main" id="{E3170D2B-E13C-2B4E-0C36-43AD937E1A61}"/>
              </a:ext>
            </a:extLst>
          </p:cNvPr>
          <p:cNvSpPr/>
          <p:nvPr/>
        </p:nvSpPr>
        <p:spPr>
          <a:xfrm>
            <a:off x="1154100" y="3845729"/>
            <a:ext cx="957155" cy="963251"/>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w="28575">
            <a:solidFill>
              <a:srgbClr val="DBF9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33C6E531-4EB4-0E3F-EE3B-F6CF125B2630}"/>
              </a:ext>
            </a:extLst>
          </p:cNvPr>
          <p:cNvPicPr>
            <a:picLocks noChangeAspect="1"/>
          </p:cNvPicPr>
          <p:nvPr/>
        </p:nvPicPr>
        <p:blipFill rotWithShape="1">
          <a:blip r:embed="rId6">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9" name="Grafik 8">
            <a:extLst>
              <a:ext uri="{FF2B5EF4-FFF2-40B4-BE49-F238E27FC236}">
                <a16:creationId xmlns:a16="http://schemas.microsoft.com/office/drawing/2014/main" id="{4EE9E11F-633E-C70E-2092-95394E77267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12" name="Grafik 11">
            <a:extLst>
              <a:ext uri="{FF2B5EF4-FFF2-40B4-BE49-F238E27FC236}">
                <a16:creationId xmlns:a16="http://schemas.microsoft.com/office/drawing/2014/main" id="{FCBB6E6E-6FA9-9A74-C8FC-9177C8836BC0}"/>
              </a:ext>
            </a:extLst>
          </p:cNvPr>
          <p:cNvPicPr>
            <a:picLocks noChangeAspect="1"/>
          </p:cNvPicPr>
          <p:nvPr/>
        </p:nvPicPr>
        <p:blipFill>
          <a:blip r:embed="rId8"/>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2495728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2AADD16D-BDBC-AE5C-138B-EE498BD6F2FB}"/>
              </a:ext>
            </a:extLst>
          </p:cNvPr>
          <p:cNvSpPr txBox="1">
            <a:spLocks/>
          </p:cNvSpPr>
          <p:nvPr/>
        </p:nvSpPr>
        <p:spPr>
          <a:xfrm>
            <a:off x="471034" y="380958"/>
            <a:ext cx="435297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500"/>
              </a:spcAft>
            </a:pPr>
            <a:r>
              <a:rPr lang="de-DE" sz="3200" b="1" dirty="0"/>
              <a:t>1 Ernährung &amp; Bewegung</a:t>
            </a:r>
          </a:p>
        </p:txBody>
      </p:sp>
      <p:sp>
        <p:nvSpPr>
          <p:cNvPr id="7" name="Textfeld 6">
            <a:extLst>
              <a:ext uri="{FF2B5EF4-FFF2-40B4-BE49-F238E27FC236}">
                <a16:creationId xmlns:a16="http://schemas.microsoft.com/office/drawing/2014/main" id="{F28B015A-6045-BB9B-B9C6-3E82467D7C49}"/>
              </a:ext>
            </a:extLst>
          </p:cNvPr>
          <p:cNvSpPr txBox="1"/>
          <p:nvPr/>
        </p:nvSpPr>
        <p:spPr>
          <a:xfrm>
            <a:off x="8018887" y="127793"/>
            <a:ext cx="3722173" cy="276999"/>
          </a:xfrm>
          <a:prstGeom prst="rect">
            <a:avLst/>
          </a:prstGeom>
          <a:noFill/>
        </p:spPr>
        <p:txBody>
          <a:bodyPr wrap="none" rtlCol="0">
            <a:spAutoFit/>
          </a:bodyPr>
          <a:lstStyle/>
          <a:p>
            <a:r>
              <a:rPr lang="de-DE" sz="1200" dirty="0"/>
              <a:t>Gesundheit beginnt im Darm – 1 Ernährung &amp; Bewegung</a:t>
            </a:r>
          </a:p>
        </p:txBody>
      </p:sp>
      <p:pic>
        <p:nvPicPr>
          <p:cNvPr id="4" name="Grafik 3">
            <a:extLst>
              <a:ext uri="{FF2B5EF4-FFF2-40B4-BE49-F238E27FC236}">
                <a16:creationId xmlns:a16="http://schemas.microsoft.com/office/drawing/2014/main" id="{6201D001-29BB-1436-DA9C-0453753FAF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4229" y="3886200"/>
            <a:ext cx="2197771" cy="2523267"/>
          </a:xfrm>
          <a:prstGeom prst="rect">
            <a:avLst/>
          </a:prstGeom>
        </p:spPr>
      </p:pic>
      <p:pic>
        <p:nvPicPr>
          <p:cNvPr id="9" name="Grafik 8">
            <a:extLst>
              <a:ext uri="{FF2B5EF4-FFF2-40B4-BE49-F238E27FC236}">
                <a16:creationId xmlns:a16="http://schemas.microsoft.com/office/drawing/2014/main" id="{8CF125BF-3D3E-91EB-3725-86B7C59E91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33719" y="439200"/>
            <a:ext cx="2487247" cy="3305570"/>
          </a:xfrm>
          <a:prstGeom prst="rect">
            <a:avLst/>
          </a:prstGeom>
        </p:spPr>
      </p:pic>
      <p:pic>
        <p:nvPicPr>
          <p:cNvPr id="10" name="Grafik 9">
            <a:extLst>
              <a:ext uri="{FF2B5EF4-FFF2-40B4-BE49-F238E27FC236}">
                <a16:creationId xmlns:a16="http://schemas.microsoft.com/office/drawing/2014/main" id="{0DBE0D8D-399D-8F45-B97B-07EBF96AB4DD}"/>
              </a:ext>
            </a:extLst>
          </p:cNvPr>
          <p:cNvPicPr>
            <a:picLocks noChangeAspect="1"/>
          </p:cNvPicPr>
          <p:nvPr/>
        </p:nvPicPr>
        <p:blipFill rotWithShape="1">
          <a:blip r:embed="rId5">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1" name="Grafik 10">
            <a:extLst>
              <a:ext uri="{FF2B5EF4-FFF2-40B4-BE49-F238E27FC236}">
                <a16:creationId xmlns:a16="http://schemas.microsoft.com/office/drawing/2014/main" id="{6169F19C-9FF3-D3FF-55C2-B26FC5177B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12" name="Grafik 11">
            <a:extLst>
              <a:ext uri="{FF2B5EF4-FFF2-40B4-BE49-F238E27FC236}">
                <a16:creationId xmlns:a16="http://schemas.microsoft.com/office/drawing/2014/main" id="{C1231F58-E3C5-F2E5-7ACD-D72D20530D60}"/>
              </a:ext>
            </a:extLst>
          </p:cNvPr>
          <p:cNvPicPr>
            <a:picLocks noChangeAspect="1"/>
          </p:cNvPicPr>
          <p:nvPr/>
        </p:nvPicPr>
        <p:blipFill>
          <a:blip r:embed="rId7"/>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2304915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2AADD16D-BDBC-AE5C-138B-EE498BD6F2FB}"/>
              </a:ext>
            </a:extLst>
          </p:cNvPr>
          <p:cNvSpPr txBox="1">
            <a:spLocks/>
          </p:cNvSpPr>
          <p:nvPr/>
        </p:nvSpPr>
        <p:spPr>
          <a:xfrm>
            <a:off x="471034" y="380958"/>
            <a:ext cx="541115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500"/>
              </a:spcAft>
            </a:pPr>
            <a:r>
              <a:rPr lang="de-DE" sz="3200" b="1" dirty="0"/>
              <a:t>2 Die Verdauung</a:t>
            </a:r>
          </a:p>
        </p:txBody>
      </p:sp>
      <p:sp>
        <p:nvSpPr>
          <p:cNvPr id="7" name="Textfeld 6">
            <a:extLst>
              <a:ext uri="{FF2B5EF4-FFF2-40B4-BE49-F238E27FC236}">
                <a16:creationId xmlns:a16="http://schemas.microsoft.com/office/drawing/2014/main" id="{F28B015A-6045-BB9B-B9C6-3E82467D7C49}"/>
              </a:ext>
            </a:extLst>
          </p:cNvPr>
          <p:cNvSpPr txBox="1"/>
          <p:nvPr/>
        </p:nvSpPr>
        <p:spPr>
          <a:xfrm>
            <a:off x="8578452" y="127793"/>
            <a:ext cx="3164649" cy="276999"/>
          </a:xfrm>
          <a:prstGeom prst="rect">
            <a:avLst/>
          </a:prstGeom>
          <a:noFill/>
        </p:spPr>
        <p:txBody>
          <a:bodyPr wrap="none" rtlCol="0">
            <a:spAutoFit/>
          </a:bodyPr>
          <a:lstStyle/>
          <a:p>
            <a:r>
              <a:rPr lang="de-DE" sz="1200" dirty="0"/>
              <a:t>Gesundheit beginnt im Darm – 2 Die Verdauung</a:t>
            </a:r>
          </a:p>
        </p:txBody>
      </p:sp>
      <p:pic>
        <p:nvPicPr>
          <p:cNvPr id="4" name="Grafik 3">
            <a:extLst>
              <a:ext uri="{FF2B5EF4-FFF2-40B4-BE49-F238E27FC236}">
                <a16:creationId xmlns:a16="http://schemas.microsoft.com/office/drawing/2014/main" id="{44EEBBF4-3AF2-597B-4C23-C449A3E95179}"/>
              </a:ext>
            </a:extLst>
          </p:cNvPr>
          <p:cNvPicPr>
            <a:picLocks noChangeAspect="1"/>
          </p:cNvPicPr>
          <p:nvPr/>
        </p:nvPicPr>
        <p:blipFill rotWithShape="1">
          <a:blip r:embed="rId3">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9" name="Grafik 8">
            <a:extLst>
              <a:ext uri="{FF2B5EF4-FFF2-40B4-BE49-F238E27FC236}">
                <a16:creationId xmlns:a16="http://schemas.microsoft.com/office/drawing/2014/main" id="{CB1C2680-A543-8C15-E33C-2987C7DE90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10" name="Grafik 9">
            <a:extLst>
              <a:ext uri="{FF2B5EF4-FFF2-40B4-BE49-F238E27FC236}">
                <a16:creationId xmlns:a16="http://schemas.microsoft.com/office/drawing/2014/main" id="{8A821AA4-6ECB-ED25-F83D-02E32907E46E}"/>
              </a:ext>
            </a:extLst>
          </p:cNvPr>
          <p:cNvPicPr>
            <a:picLocks noChangeAspect="1"/>
          </p:cNvPicPr>
          <p:nvPr/>
        </p:nvPicPr>
        <p:blipFill>
          <a:blip r:embed="rId5"/>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2029169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hteck: abgerundete Ecken 16">
            <a:extLst>
              <a:ext uri="{FF2B5EF4-FFF2-40B4-BE49-F238E27FC236}">
                <a16:creationId xmlns:a16="http://schemas.microsoft.com/office/drawing/2014/main" id="{BDD7678A-B5E8-8E86-C46A-956065519CA6}"/>
              </a:ext>
            </a:extLst>
          </p:cNvPr>
          <p:cNvSpPr/>
          <p:nvPr/>
        </p:nvSpPr>
        <p:spPr>
          <a:xfrm>
            <a:off x="603624" y="647383"/>
            <a:ext cx="5169379" cy="1590850"/>
          </a:xfrm>
          <a:prstGeom prst="roundRect">
            <a:avLst/>
          </a:prstGeom>
          <a:solidFill>
            <a:srgbClr val="DFF7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2AADD16D-BDBC-AE5C-138B-EE498BD6F2FB}"/>
              </a:ext>
            </a:extLst>
          </p:cNvPr>
          <p:cNvSpPr txBox="1">
            <a:spLocks/>
          </p:cNvSpPr>
          <p:nvPr/>
        </p:nvSpPr>
        <p:spPr>
          <a:xfrm>
            <a:off x="1893152" y="788348"/>
            <a:ext cx="435297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b="1" dirty="0"/>
              <a:t>Was ist los mit </a:t>
            </a:r>
            <a:r>
              <a:rPr lang="de-DE" sz="3200" b="1" dirty="0" err="1"/>
              <a:t>Meta</a:t>
            </a:r>
            <a:r>
              <a:rPr lang="de-DE" sz="3200" b="1" dirty="0"/>
              <a:t>?</a:t>
            </a:r>
          </a:p>
        </p:txBody>
      </p:sp>
      <p:sp>
        <p:nvSpPr>
          <p:cNvPr id="7" name="Textfeld 6">
            <a:extLst>
              <a:ext uri="{FF2B5EF4-FFF2-40B4-BE49-F238E27FC236}">
                <a16:creationId xmlns:a16="http://schemas.microsoft.com/office/drawing/2014/main" id="{F28B015A-6045-BB9B-B9C6-3E82467D7C49}"/>
              </a:ext>
            </a:extLst>
          </p:cNvPr>
          <p:cNvSpPr txBox="1"/>
          <p:nvPr/>
        </p:nvSpPr>
        <p:spPr>
          <a:xfrm>
            <a:off x="8237255" y="127793"/>
            <a:ext cx="3483711" cy="276999"/>
          </a:xfrm>
          <a:prstGeom prst="rect">
            <a:avLst/>
          </a:prstGeom>
          <a:noFill/>
        </p:spPr>
        <p:txBody>
          <a:bodyPr wrap="none" rtlCol="0">
            <a:spAutoFit/>
          </a:bodyPr>
          <a:lstStyle/>
          <a:p>
            <a:r>
              <a:rPr lang="de-DE" sz="1200" dirty="0"/>
              <a:t>Gesundheit beginnt im Darm – Was ist los mit </a:t>
            </a:r>
            <a:r>
              <a:rPr lang="de-DE" sz="1200" dirty="0" err="1"/>
              <a:t>Meta</a:t>
            </a:r>
            <a:r>
              <a:rPr lang="de-DE" sz="1200" dirty="0"/>
              <a:t>?</a:t>
            </a:r>
          </a:p>
        </p:txBody>
      </p:sp>
      <p:sp>
        <p:nvSpPr>
          <p:cNvPr id="20" name="Rechteck 19">
            <a:extLst>
              <a:ext uri="{FF2B5EF4-FFF2-40B4-BE49-F238E27FC236}">
                <a16:creationId xmlns:a16="http://schemas.microsoft.com/office/drawing/2014/main" id="{C8F8778F-4A43-8FEB-C07C-4EE2121C42EE}"/>
              </a:ext>
            </a:extLst>
          </p:cNvPr>
          <p:cNvSpPr/>
          <p:nvPr/>
        </p:nvSpPr>
        <p:spPr>
          <a:xfrm>
            <a:off x="0" y="0"/>
            <a:ext cx="12192000" cy="6858000"/>
          </a:xfrm>
          <a:prstGeom prst="rect">
            <a:avLst/>
          </a:prstGeom>
          <a:noFill/>
          <a:ln w="76200">
            <a:solidFill>
              <a:srgbClr val="DFF7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Textfeld 20">
            <a:extLst>
              <a:ext uri="{FF2B5EF4-FFF2-40B4-BE49-F238E27FC236}">
                <a16:creationId xmlns:a16="http://schemas.microsoft.com/office/drawing/2014/main" id="{420CB7DB-72AB-C629-E21A-7DECF750FD43}"/>
              </a:ext>
            </a:extLst>
          </p:cNvPr>
          <p:cNvSpPr txBox="1"/>
          <p:nvPr/>
        </p:nvSpPr>
        <p:spPr>
          <a:xfrm>
            <a:off x="3765198" y="2458870"/>
            <a:ext cx="5959626" cy="1554272"/>
          </a:xfrm>
          <a:prstGeom prst="rect">
            <a:avLst/>
          </a:prstGeom>
          <a:noFill/>
        </p:spPr>
        <p:txBody>
          <a:bodyPr wrap="square">
            <a:spAutoFit/>
          </a:bodyPr>
          <a:lstStyle/>
          <a:p>
            <a:pPr algn="just"/>
            <a:r>
              <a:rPr lang="de-DE" sz="1900" dirty="0" err="1"/>
              <a:t>Meta</a:t>
            </a:r>
            <a:r>
              <a:rPr lang="de-DE" sz="1900" dirty="0"/>
              <a:t> hat viel über gesunde Ernährung und Bewegung gelernt. Sie ernährt sich eigentlich sehr bewusst, trinkt genug, schläft ausreichend und macht regelmäßig Sport. Doch trotz ihres gesunden Lebensstils geht es ihr weiterhin nicht gut.</a:t>
            </a:r>
          </a:p>
        </p:txBody>
      </p:sp>
      <p:sp>
        <p:nvSpPr>
          <p:cNvPr id="13" name="Textfeld 12">
            <a:extLst>
              <a:ext uri="{FF2B5EF4-FFF2-40B4-BE49-F238E27FC236}">
                <a16:creationId xmlns:a16="http://schemas.microsoft.com/office/drawing/2014/main" id="{DE5B70D7-82CC-D2CA-C883-6FD3C38F6346}"/>
              </a:ext>
            </a:extLst>
          </p:cNvPr>
          <p:cNvSpPr txBox="1"/>
          <p:nvPr/>
        </p:nvSpPr>
        <p:spPr>
          <a:xfrm>
            <a:off x="3743483" y="4351038"/>
            <a:ext cx="5981341" cy="1846659"/>
          </a:xfrm>
          <a:prstGeom prst="rect">
            <a:avLst/>
          </a:prstGeom>
          <a:noFill/>
        </p:spPr>
        <p:txBody>
          <a:bodyPr wrap="square">
            <a:spAutoFit/>
          </a:bodyPr>
          <a:lstStyle/>
          <a:p>
            <a:pPr algn="just"/>
            <a:r>
              <a:rPr lang="de-DE" sz="1900" dirty="0"/>
              <a:t>Ihre Eltern schicken sie zur Ärztin. Daraufhin wird ihr Verdauungssystem untersucht- alles sieht normal aus. </a:t>
            </a:r>
          </a:p>
          <a:p>
            <a:pPr algn="just"/>
            <a:r>
              <a:rPr lang="de-DE" sz="1900" dirty="0"/>
              <a:t>Aber eine Stuhlprobe zeigt auf, dass die Vielfalt und Anzahl der Bakterien in </a:t>
            </a:r>
            <a:r>
              <a:rPr lang="de-DE" sz="1900" dirty="0" err="1"/>
              <a:t>Metas</a:t>
            </a:r>
            <a:r>
              <a:rPr lang="de-DE" sz="1900" dirty="0"/>
              <a:t> Darm signifikant reduziert sind. </a:t>
            </a:r>
            <a:r>
              <a:rPr lang="de-DE" sz="1900" dirty="0" err="1"/>
              <a:t>Meta</a:t>
            </a:r>
            <a:r>
              <a:rPr lang="de-DE" sz="1900" dirty="0"/>
              <a:t> erinnert sich, dass sie zehn Monate vorher Antibiotika einnehmen musste.</a:t>
            </a:r>
          </a:p>
        </p:txBody>
      </p:sp>
      <p:sp>
        <p:nvSpPr>
          <p:cNvPr id="2" name="Rechteck: abgerundete Ecken 1">
            <a:extLst>
              <a:ext uri="{FF2B5EF4-FFF2-40B4-BE49-F238E27FC236}">
                <a16:creationId xmlns:a16="http://schemas.microsoft.com/office/drawing/2014/main" id="{8A3AECA0-F6A7-6337-25D8-8ECDF8599387}"/>
              </a:ext>
            </a:extLst>
          </p:cNvPr>
          <p:cNvSpPr/>
          <p:nvPr/>
        </p:nvSpPr>
        <p:spPr>
          <a:xfrm>
            <a:off x="1228299" y="2238232"/>
            <a:ext cx="10422193" cy="1963927"/>
          </a:xfrm>
          <a:prstGeom prst="roundRect">
            <a:avLst/>
          </a:prstGeom>
          <a:noFill/>
          <a:ln w="57150">
            <a:solidFill>
              <a:srgbClr val="DFF7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abgerundete Ecken 8">
            <a:extLst>
              <a:ext uri="{FF2B5EF4-FFF2-40B4-BE49-F238E27FC236}">
                <a16:creationId xmlns:a16="http://schemas.microsoft.com/office/drawing/2014/main" id="{3E6AB085-71A1-D019-C4B4-BB165FF1104B}"/>
              </a:ext>
            </a:extLst>
          </p:cNvPr>
          <p:cNvSpPr/>
          <p:nvPr/>
        </p:nvSpPr>
        <p:spPr>
          <a:xfrm>
            <a:off x="1228300" y="4295698"/>
            <a:ext cx="10422192" cy="1963927"/>
          </a:xfrm>
          <a:prstGeom prst="roundRect">
            <a:avLst/>
          </a:prstGeom>
          <a:noFill/>
          <a:ln w="57150">
            <a:solidFill>
              <a:srgbClr val="DFF7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0" name="Grafik 29">
            <a:extLst>
              <a:ext uri="{FF2B5EF4-FFF2-40B4-BE49-F238E27FC236}">
                <a16:creationId xmlns:a16="http://schemas.microsoft.com/office/drawing/2014/main" id="{E59FE546-B355-C671-36AF-B8A744021144}"/>
              </a:ext>
            </a:extLst>
          </p:cNvPr>
          <p:cNvPicPr>
            <a:picLocks noChangeAspect="1"/>
          </p:cNvPicPr>
          <p:nvPr/>
        </p:nvPicPr>
        <p:blipFill>
          <a:blip r:embed="rId3"/>
          <a:stretch>
            <a:fillRect/>
          </a:stretch>
        </p:blipFill>
        <p:spPr>
          <a:xfrm>
            <a:off x="797804" y="873955"/>
            <a:ext cx="1128049" cy="1197825"/>
          </a:xfrm>
          <a:prstGeom prst="rect">
            <a:avLst/>
          </a:prstGeom>
        </p:spPr>
      </p:pic>
      <p:pic>
        <p:nvPicPr>
          <p:cNvPr id="14" name="Grafik 13">
            <a:extLst>
              <a:ext uri="{FF2B5EF4-FFF2-40B4-BE49-F238E27FC236}">
                <a16:creationId xmlns:a16="http://schemas.microsoft.com/office/drawing/2014/main" id="{0C7DE346-27EF-9C4E-9BE4-44D6D90361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50068" y="2298352"/>
            <a:ext cx="1373622" cy="1825554"/>
          </a:xfrm>
          <a:prstGeom prst="rect">
            <a:avLst/>
          </a:prstGeom>
        </p:spPr>
      </p:pic>
      <p:pic>
        <p:nvPicPr>
          <p:cNvPr id="18" name="Grafik 17">
            <a:extLst>
              <a:ext uri="{FF2B5EF4-FFF2-40B4-BE49-F238E27FC236}">
                <a16:creationId xmlns:a16="http://schemas.microsoft.com/office/drawing/2014/main" id="{B8CD9C1F-42CA-F2E0-B996-D3762D6D9BD8}"/>
              </a:ext>
            </a:extLst>
          </p:cNvPr>
          <p:cNvPicPr>
            <a:picLocks noChangeAspect="1"/>
          </p:cNvPicPr>
          <p:nvPr/>
        </p:nvPicPr>
        <p:blipFill>
          <a:blip r:embed="rId5">
            <a:extLst>
              <a:ext uri="{28A0092B-C50C-407E-A947-70E740481C1C}">
                <a14:useLocalDpi xmlns:a14="http://schemas.microsoft.com/office/drawing/2010/main" val="0"/>
              </a:ext>
            </a:extLst>
          </a:blip>
          <a:srcRect l="7103" t="20185" b="15926"/>
          <a:stretch/>
        </p:blipFill>
        <p:spPr>
          <a:xfrm>
            <a:off x="1419327" y="4522601"/>
            <a:ext cx="2235103" cy="1537174"/>
          </a:xfrm>
          <a:prstGeom prst="rect">
            <a:avLst/>
          </a:prstGeom>
        </p:spPr>
      </p:pic>
      <p:pic>
        <p:nvPicPr>
          <p:cNvPr id="22" name="Grafik 21">
            <a:extLst>
              <a:ext uri="{FF2B5EF4-FFF2-40B4-BE49-F238E27FC236}">
                <a16:creationId xmlns:a16="http://schemas.microsoft.com/office/drawing/2014/main" id="{1854CADD-16D7-E33E-6C89-3364BF3E38B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13378" y="2434989"/>
            <a:ext cx="1338469" cy="1536700"/>
          </a:xfrm>
          <a:prstGeom prst="rect">
            <a:avLst/>
          </a:prstGeom>
        </p:spPr>
      </p:pic>
      <p:pic>
        <p:nvPicPr>
          <p:cNvPr id="25" name="Grafik 24">
            <a:extLst>
              <a:ext uri="{FF2B5EF4-FFF2-40B4-BE49-F238E27FC236}">
                <a16:creationId xmlns:a16="http://schemas.microsoft.com/office/drawing/2014/main" id="{ED2169CF-5EE2-61E4-C3BE-D7B66298BDF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57329" y="4435917"/>
            <a:ext cx="1660658" cy="1660658"/>
          </a:xfrm>
          <a:prstGeom prst="rect">
            <a:avLst/>
          </a:prstGeom>
        </p:spPr>
      </p:pic>
      <p:pic>
        <p:nvPicPr>
          <p:cNvPr id="4" name="Grafik 3">
            <a:extLst>
              <a:ext uri="{FF2B5EF4-FFF2-40B4-BE49-F238E27FC236}">
                <a16:creationId xmlns:a16="http://schemas.microsoft.com/office/drawing/2014/main" id="{752A26E6-189A-24E5-9E2C-DE9E96A0B3FD}"/>
              </a:ext>
            </a:extLst>
          </p:cNvPr>
          <p:cNvPicPr>
            <a:picLocks noChangeAspect="1"/>
          </p:cNvPicPr>
          <p:nvPr/>
        </p:nvPicPr>
        <p:blipFill rotWithShape="1">
          <a:blip r:embed="rId8">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0" name="Grafik 9">
            <a:extLst>
              <a:ext uri="{FF2B5EF4-FFF2-40B4-BE49-F238E27FC236}">
                <a16:creationId xmlns:a16="http://schemas.microsoft.com/office/drawing/2014/main" id="{6C648957-56B0-7696-77FF-04E60425531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11" name="Grafik 10">
            <a:extLst>
              <a:ext uri="{FF2B5EF4-FFF2-40B4-BE49-F238E27FC236}">
                <a16:creationId xmlns:a16="http://schemas.microsoft.com/office/drawing/2014/main" id="{4BB66F65-6F88-5CCB-F158-E4C082DA72CB}"/>
              </a:ext>
            </a:extLst>
          </p:cNvPr>
          <p:cNvPicPr>
            <a:picLocks noChangeAspect="1"/>
          </p:cNvPicPr>
          <p:nvPr/>
        </p:nvPicPr>
        <p:blipFill>
          <a:blip r:embed="rId10"/>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4000379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hteck: abgerundete Ecken 16">
            <a:extLst>
              <a:ext uri="{FF2B5EF4-FFF2-40B4-BE49-F238E27FC236}">
                <a16:creationId xmlns:a16="http://schemas.microsoft.com/office/drawing/2014/main" id="{BDD7678A-B5E8-8E86-C46A-956065519CA6}"/>
              </a:ext>
            </a:extLst>
          </p:cNvPr>
          <p:cNvSpPr/>
          <p:nvPr/>
        </p:nvSpPr>
        <p:spPr>
          <a:xfrm>
            <a:off x="603624" y="647383"/>
            <a:ext cx="5169379" cy="1590850"/>
          </a:xfrm>
          <a:prstGeom prst="roundRect">
            <a:avLst/>
          </a:prstGeom>
          <a:solidFill>
            <a:srgbClr val="DFF7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2AADD16D-BDBC-AE5C-138B-EE498BD6F2FB}"/>
              </a:ext>
            </a:extLst>
          </p:cNvPr>
          <p:cNvSpPr txBox="1">
            <a:spLocks/>
          </p:cNvSpPr>
          <p:nvPr/>
        </p:nvSpPr>
        <p:spPr>
          <a:xfrm>
            <a:off x="1893152" y="788348"/>
            <a:ext cx="435297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b="1" dirty="0"/>
              <a:t>Was ist los mit </a:t>
            </a:r>
            <a:r>
              <a:rPr lang="de-DE" sz="3200" b="1" dirty="0" err="1"/>
              <a:t>Meta</a:t>
            </a:r>
            <a:r>
              <a:rPr lang="de-DE" sz="3200" b="1" dirty="0"/>
              <a:t>?</a:t>
            </a:r>
          </a:p>
        </p:txBody>
      </p:sp>
      <p:sp>
        <p:nvSpPr>
          <p:cNvPr id="7" name="Textfeld 6">
            <a:extLst>
              <a:ext uri="{FF2B5EF4-FFF2-40B4-BE49-F238E27FC236}">
                <a16:creationId xmlns:a16="http://schemas.microsoft.com/office/drawing/2014/main" id="{F28B015A-6045-BB9B-B9C6-3E82467D7C49}"/>
              </a:ext>
            </a:extLst>
          </p:cNvPr>
          <p:cNvSpPr txBox="1"/>
          <p:nvPr/>
        </p:nvSpPr>
        <p:spPr>
          <a:xfrm>
            <a:off x="8237255" y="127793"/>
            <a:ext cx="3483711" cy="276999"/>
          </a:xfrm>
          <a:prstGeom prst="rect">
            <a:avLst/>
          </a:prstGeom>
          <a:noFill/>
        </p:spPr>
        <p:txBody>
          <a:bodyPr wrap="none" rtlCol="0">
            <a:spAutoFit/>
          </a:bodyPr>
          <a:lstStyle/>
          <a:p>
            <a:r>
              <a:rPr lang="de-DE" sz="1200" dirty="0"/>
              <a:t>Gesundheit beginnt im Darm – Was ist los mit </a:t>
            </a:r>
            <a:r>
              <a:rPr lang="de-DE" sz="1200" dirty="0" err="1"/>
              <a:t>Meta</a:t>
            </a:r>
            <a:r>
              <a:rPr lang="de-DE" sz="1200" dirty="0"/>
              <a:t>?</a:t>
            </a:r>
          </a:p>
        </p:txBody>
      </p:sp>
      <p:sp>
        <p:nvSpPr>
          <p:cNvPr id="20" name="Rechteck 19">
            <a:extLst>
              <a:ext uri="{FF2B5EF4-FFF2-40B4-BE49-F238E27FC236}">
                <a16:creationId xmlns:a16="http://schemas.microsoft.com/office/drawing/2014/main" id="{C8F8778F-4A43-8FEB-C07C-4EE2121C42EE}"/>
              </a:ext>
            </a:extLst>
          </p:cNvPr>
          <p:cNvSpPr/>
          <p:nvPr/>
        </p:nvSpPr>
        <p:spPr>
          <a:xfrm>
            <a:off x="0" y="0"/>
            <a:ext cx="12192000" cy="6858000"/>
          </a:xfrm>
          <a:prstGeom prst="rect">
            <a:avLst/>
          </a:prstGeom>
          <a:noFill/>
          <a:ln w="76200">
            <a:solidFill>
              <a:srgbClr val="DFF7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Textfeld 20">
            <a:extLst>
              <a:ext uri="{FF2B5EF4-FFF2-40B4-BE49-F238E27FC236}">
                <a16:creationId xmlns:a16="http://schemas.microsoft.com/office/drawing/2014/main" id="{420CB7DB-72AB-C629-E21A-7DECF750FD43}"/>
              </a:ext>
            </a:extLst>
          </p:cNvPr>
          <p:cNvSpPr txBox="1"/>
          <p:nvPr/>
        </p:nvSpPr>
        <p:spPr>
          <a:xfrm>
            <a:off x="3765198" y="2458870"/>
            <a:ext cx="5959626" cy="1554272"/>
          </a:xfrm>
          <a:prstGeom prst="rect">
            <a:avLst/>
          </a:prstGeom>
          <a:noFill/>
        </p:spPr>
        <p:txBody>
          <a:bodyPr wrap="square">
            <a:spAutoFit/>
          </a:bodyPr>
          <a:lstStyle/>
          <a:p>
            <a:pPr algn="just"/>
            <a:r>
              <a:rPr lang="de-DE" sz="1900" dirty="0" err="1"/>
              <a:t>Meta</a:t>
            </a:r>
            <a:r>
              <a:rPr lang="de-DE" sz="1900" dirty="0"/>
              <a:t> hat viel über gesunde Ernährung und Bewegung gelernt. Sie ernährt sich eigentlich sehr bewusst, trinkt genug, schläft ausreichend und macht regelmäßig Sport. Doch trotz ihres gesunden Lebensstils geht es ihr weiterhin nicht gut.</a:t>
            </a:r>
          </a:p>
        </p:txBody>
      </p:sp>
      <p:sp>
        <p:nvSpPr>
          <p:cNvPr id="13" name="Textfeld 12">
            <a:extLst>
              <a:ext uri="{FF2B5EF4-FFF2-40B4-BE49-F238E27FC236}">
                <a16:creationId xmlns:a16="http://schemas.microsoft.com/office/drawing/2014/main" id="{DE5B70D7-82CC-D2CA-C883-6FD3C38F6346}"/>
              </a:ext>
            </a:extLst>
          </p:cNvPr>
          <p:cNvSpPr txBox="1"/>
          <p:nvPr/>
        </p:nvSpPr>
        <p:spPr>
          <a:xfrm>
            <a:off x="3743483" y="4351038"/>
            <a:ext cx="5981341" cy="1846659"/>
          </a:xfrm>
          <a:prstGeom prst="rect">
            <a:avLst/>
          </a:prstGeom>
          <a:noFill/>
        </p:spPr>
        <p:txBody>
          <a:bodyPr wrap="square">
            <a:spAutoFit/>
          </a:bodyPr>
          <a:lstStyle/>
          <a:p>
            <a:pPr algn="just"/>
            <a:r>
              <a:rPr lang="de-DE" sz="1900" dirty="0"/>
              <a:t>Ihre Eltern schicken sie zur Ärztin. Daraufhin wird ihr Verdauungssystem untersucht- alles sieht normal aus. </a:t>
            </a:r>
          </a:p>
          <a:p>
            <a:pPr algn="just"/>
            <a:r>
              <a:rPr lang="de-DE" sz="1900" dirty="0"/>
              <a:t>Aber eine Stuhlprobe zeigt auf, dass die Vielfalt und Anzahl der Bakterien in </a:t>
            </a:r>
            <a:r>
              <a:rPr lang="de-DE" sz="1900" dirty="0" err="1"/>
              <a:t>Metas</a:t>
            </a:r>
            <a:r>
              <a:rPr lang="de-DE" sz="1900" dirty="0"/>
              <a:t> Darm signifikant reduziert sind. </a:t>
            </a:r>
            <a:r>
              <a:rPr lang="de-DE" sz="1900" dirty="0" err="1"/>
              <a:t>Meta</a:t>
            </a:r>
            <a:r>
              <a:rPr lang="de-DE" sz="1900" dirty="0"/>
              <a:t> erinnert sich, dass sie zehn Monate vorher Antibiotika einnehmen musste.</a:t>
            </a:r>
          </a:p>
        </p:txBody>
      </p:sp>
      <p:sp>
        <p:nvSpPr>
          <p:cNvPr id="2" name="Rechteck: abgerundete Ecken 1">
            <a:extLst>
              <a:ext uri="{FF2B5EF4-FFF2-40B4-BE49-F238E27FC236}">
                <a16:creationId xmlns:a16="http://schemas.microsoft.com/office/drawing/2014/main" id="{8A3AECA0-F6A7-6337-25D8-8ECDF8599387}"/>
              </a:ext>
            </a:extLst>
          </p:cNvPr>
          <p:cNvSpPr/>
          <p:nvPr/>
        </p:nvSpPr>
        <p:spPr>
          <a:xfrm>
            <a:off x="1228299" y="2238232"/>
            <a:ext cx="10422193" cy="1963927"/>
          </a:xfrm>
          <a:prstGeom prst="roundRect">
            <a:avLst/>
          </a:prstGeom>
          <a:noFill/>
          <a:ln w="57150">
            <a:solidFill>
              <a:srgbClr val="DFF7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abgerundete Ecken 8">
            <a:extLst>
              <a:ext uri="{FF2B5EF4-FFF2-40B4-BE49-F238E27FC236}">
                <a16:creationId xmlns:a16="http://schemas.microsoft.com/office/drawing/2014/main" id="{3E6AB085-71A1-D019-C4B4-BB165FF1104B}"/>
              </a:ext>
            </a:extLst>
          </p:cNvPr>
          <p:cNvSpPr/>
          <p:nvPr/>
        </p:nvSpPr>
        <p:spPr>
          <a:xfrm>
            <a:off x="1228300" y="4295698"/>
            <a:ext cx="10422192" cy="1963927"/>
          </a:xfrm>
          <a:prstGeom prst="roundRect">
            <a:avLst/>
          </a:prstGeom>
          <a:noFill/>
          <a:ln w="57150">
            <a:solidFill>
              <a:srgbClr val="DFF7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0" name="Grafik 29">
            <a:extLst>
              <a:ext uri="{FF2B5EF4-FFF2-40B4-BE49-F238E27FC236}">
                <a16:creationId xmlns:a16="http://schemas.microsoft.com/office/drawing/2014/main" id="{E59FE546-B355-C671-36AF-B8A744021144}"/>
              </a:ext>
            </a:extLst>
          </p:cNvPr>
          <p:cNvPicPr>
            <a:picLocks noChangeAspect="1"/>
          </p:cNvPicPr>
          <p:nvPr/>
        </p:nvPicPr>
        <p:blipFill>
          <a:blip r:embed="rId3"/>
          <a:stretch>
            <a:fillRect/>
          </a:stretch>
        </p:blipFill>
        <p:spPr>
          <a:xfrm>
            <a:off x="797804" y="873955"/>
            <a:ext cx="1128049" cy="1197825"/>
          </a:xfrm>
          <a:prstGeom prst="rect">
            <a:avLst/>
          </a:prstGeom>
        </p:spPr>
      </p:pic>
      <p:pic>
        <p:nvPicPr>
          <p:cNvPr id="14" name="Grafik 13">
            <a:extLst>
              <a:ext uri="{FF2B5EF4-FFF2-40B4-BE49-F238E27FC236}">
                <a16:creationId xmlns:a16="http://schemas.microsoft.com/office/drawing/2014/main" id="{0C7DE346-27EF-9C4E-9BE4-44D6D90361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50068" y="2298352"/>
            <a:ext cx="1373622" cy="1825554"/>
          </a:xfrm>
          <a:prstGeom prst="rect">
            <a:avLst/>
          </a:prstGeom>
        </p:spPr>
      </p:pic>
      <p:pic>
        <p:nvPicPr>
          <p:cNvPr id="18" name="Grafik 17">
            <a:extLst>
              <a:ext uri="{FF2B5EF4-FFF2-40B4-BE49-F238E27FC236}">
                <a16:creationId xmlns:a16="http://schemas.microsoft.com/office/drawing/2014/main" id="{B8CD9C1F-42CA-F2E0-B996-D3762D6D9BD8}"/>
              </a:ext>
            </a:extLst>
          </p:cNvPr>
          <p:cNvPicPr>
            <a:picLocks noChangeAspect="1"/>
          </p:cNvPicPr>
          <p:nvPr/>
        </p:nvPicPr>
        <p:blipFill>
          <a:blip r:embed="rId5">
            <a:extLst>
              <a:ext uri="{28A0092B-C50C-407E-A947-70E740481C1C}">
                <a14:useLocalDpi xmlns:a14="http://schemas.microsoft.com/office/drawing/2010/main" val="0"/>
              </a:ext>
            </a:extLst>
          </a:blip>
          <a:srcRect l="7103" t="20185" b="15926"/>
          <a:stretch/>
        </p:blipFill>
        <p:spPr>
          <a:xfrm>
            <a:off x="1419327" y="4522601"/>
            <a:ext cx="2235103" cy="1537174"/>
          </a:xfrm>
          <a:prstGeom prst="rect">
            <a:avLst/>
          </a:prstGeom>
        </p:spPr>
      </p:pic>
      <p:pic>
        <p:nvPicPr>
          <p:cNvPr id="22" name="Grafik 21">
            <a:extLst>
              <a:ext uri="{FF2B5EF4-FFF2-40B4-BE49-F238E27FC236}">
                <a16:creationId xmlns:a16="http://schemas.microsoft.com/office/drawing/2014/main" id="{1854CADD-16D7-E33E-6C89-3364BF3E38B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13378" y="2434989"/>
            <a:ext cx="1338469" cy="1536700"/>
          </a:xfrm>
          <a:prstGeom prst="rect">
            <a:avLst/>
          </a:prstGeom>
        </p:spPr>
      </p:pic>
      <p:pic>
        <p:nvPicPr>
          <p:cNvPr id="25" name="Grafik 24">
            <a:extLst>
              <a:ext uri="{FF2B5EF4-FFF2-40B4-BE49-F238E27FC236}">
                <a16:creationId xmlns:a16="http://schemas.microsoft.com/office/drawing/2014/main" id="{ED2169CF-5EE2-61E4-C3BE-D7B66298BDF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57329" y="4435917"/>
            <a:ext cx="1660658" cy="1660658"/>
          </a:xfrm>
          <a:prstGeom prst="rect">
            <a:avLst/>
          </a:prstGeom>
        </p:spPr>
      </p:pic>
      <p:sp>
        <p:nvSpPr>
          <p:cNvPr id="26" name="Rechteck 25">
            <a:extLst>
              <a:ext uri="{FF2B5EF4-FFF2-40B4-BE49-F238E27FC236}">
                <a16:creationId xmlns:a16="http://schemas.microsoft.com/office/drawing/2014/main" id="{EFC6C54D-2B7C-DA5C-3B31-10386FDFE192}"/>
              </a:ext>
            </a:extLst>
          </p:cNvPr>
          <p:cNvSpPr/>
          <p:nvPr/>
        </p:nvSpPr>
        <p:spPr>
          <a:xfrm>
            <a:off x="6259757" y="788348"/>
            <a:ext cx="5100476" cy="1315337"/>
          </a:xfrm>
          <a:prstGeom prst="rect">
            <a:avLst/>
          </a:prstGeom>
          <a:solidFill>
            <a:schemeClr val="accent1">
              <a:lumMod val="20000"/>
              <a:lumOff val="8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Textfeld 27">
            <a:extLst>
              <a:ext uri="{FF2B5EF4-FFF2-40B4-BE49-F238E27FC236}">
                <a16:creationId xmlns:a16="http://schemas.microsoft.com/office/drawing/2014/main" id="{9EB9D723-30CF-E150-B7A9-398717DC4DDB}"/>
              </a:ext>
            </a:extLst>
          </p:cNvPr>
          <p:cNvSpPr txBox="1"/>
          <p:nvPr/>
        </p:nvSpPr>
        <p:spPr>
          <a:xfrm>
            <a:off x="7508389" y="845539"/>
            <a:ext cx="3885807" cy="1631216"/>
          </a:xfrm>
          <a:prstGeom prst="rect">
            <a:avLst/>
          </a:prstGeom>
          <a:noFill/>
          <a:ln>
            <a:noFill/>
          </a:ln>
        </p:spPr>
        <p:txBody>
          <a:bodyPr wrap="square">
            <a:spAutoFit/>
          </a:bodyPr>
          <a:lstStyle/>
          <a:p>
            <a:r>
              <a:rPr lang="de-DE" sz="3200" dirty="0"/>
              <a:t>Aufgabe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Formuliere eine Leitfrage für die Stunde.</a:t>
            </a:r>
          </a:p>
          <a:p>
            <a:endParaRPr lang="de-DE" sz="3200" dirty="0"/>
          </a:p>
        </p:txBody>
      </p:sp>
      <p:sp>
        <p:nvSpPr>
          <p:cNvPr id="31" name="Ellipse 30">
            <a:extLst>
              <a:ext uri="{FF2B5EF4-FFF2-40B4-BE49-F238E27FC236}">
                <a16:creationId xmlns:a16="http://schemas.microsoft.com/office/drawing/2014/main" id="{F43FA030-3DC7-DA74-CD8E-E36893FC0C5E}"/>
              </a:ext>
            </a:extLst>
          </p:cNvPr>
          <p:cNvSpPr/>
          <p:nvPr/>
        </p:nvSpPr>
        <p:spPr>
          <a:xfrm>
            <a:off x="6430698" y="957996"/>
            <a:ext cx="957155" cy="963251"/>
          </a:xfrm>
          <a:prstGeom prst="ellipse">
            <a:avLst/>
          </a:prstGeom>
          <a:blipFill dpi="0" rotWithShape="1">
            <a:blip r:embed="rId8">
              <a:extLst>
                <a:ext uri="{28A0092B-C50C-407E-A947-70E740481C1C}">
                  <a14:useLocalDpi xmlns:a14="http://schemas.microsoft.com/office/drawing/2010/main" val="0"/>
                </a:ext>
              </a:extLst>
            </a:blip>
            <a:srcRect/>
            <a:stretch>
              <a:fillRect/>
            </a:stretch>
          </a:blipFill>
          <a:ln w="28575">
            <a:solidFill>
              <a:srgbClr val="DBF9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5" name="Grafik 34">
            <a:extLst>
              <a:ext uri="{FF2B5EF4-FFF2-40B4-BE49-F238E27FC236}">
                <a16:creationId xmlns:a16="http://schemas.microsoft.com/office/drawing/2014/main" id="{1FC8F06E-8D20-81FA-0733-8CF13BB6F8AC}"/>
              </a:ext>
            </a:extLst>
          </p:cNvPr>
          <p:cNvPicPr>
            <a:picLocks noChangeAspect="1"/>
          </p:cNvPicPr>
          <p:nvPr/>
        </p:nvPicPr>
        <p:blipFill rotWithShape="1">
          <a:blip r:embed="rId9">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36" name="Grafik 35">
            <a:extLst>
              <a:ext uri="{FF2B5EF4-FFF2-40B4-BE49-F238E27FC236}">
                <a16:creationId xmlns:a16="http://schemas.microsoft.com/office/drawing/2014/main" id="{9034EAB8-2408-D35D-CE74-9EFABC23655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37" name="Grafik 36">
            <a:extLst>
              <a:ext uri="{FF2B5EF4-FFF2-40B4-BE49-F238E27FC236}">
                <a16:creationId xmlns:a16="http://schemas.microsoft.com/office/drawing/2014/main" id="{0FBD4952-CA99-CC54-CE63-4718A54632B8}"/>
              </a:ext>
            </a:extLst>
          </p:cNvPr>
          <p:cNvPicPr>
            <a:picLocks noChangeAspect="1"/>
          </p:cNvPicPr>
          <p:nvPr/>
        </p:nvPicPr>
        <p:blipFill>
          <a:blip r:embed="rId11"/>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2945123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2AADD16D-BDBC-AE5C-138B-EE498BD6F2FB}"/>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500"/>
              </a:spcAft>
            </a:pPr>
            <a:r>
              <a:rPr lang="de-DE" sz="3200" b="1" dirty="0"/>
              <a:t>3 Wir sind viele – Das Mikrobiom</a:t>
            </a:r>
          </a:p>
          <a:p>
            <a:pPr>
              <a:spcAft>
                <a:spcPts val="500"/>
              </a:spcAft>
            </a:pPr>
            <a:r>
              <a:rPr lang="de-DE" sz="3200" b="1" dirty="0"/>
              <a:t>3.1 Der Metaorganismus</a:t>
            </a:r>
          </a:p>
        </p:txBody>
      </p:sp>
      <p:sp>
        <p:nvSpPr>
          <p:cNvPr id="2" name="Textfeld 1">
            <a:extLst>
              <a:ext uri="{FF2B5EF4-FFF2-40B4-BE49-F238E27FC236}">
                <a16:creationId xmlns:a16="http://schemas.microsoft.com/office/drawing/2014/main" id="{11B8DEB9-CFB8-21B2-CAE2-CDFA345B0BC4}"/>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sp>
        <p:nvSpPr>
          <p:cNvPr id="7" name="Rechteck: abgerundete Ecken 6">
            <a:extLst>
              <a:ext uri="{FF2B5EF4-FFF2-40B4-BE49-F238E27FC236}">
                <a16:creationId xmlns:a16="http://schemas.microsoft.com/office/drawing/2014/main" id="{C87733F4-BCB1-3EFE-8417-FD7A51C4CFA4}"/>
              </a:ext>
            </a:extLst>
          </p:cNvPr>
          <p:cNvSpPr/>
          <p:nvPr/>
        </p:nvSpPr>
        <p:spPr>
          <a:xfrm>
            <a:off x="8175998" y="755463"/>
            <a:ext cx="2969111" cy="666974"/>
          </a:xfrm>
          <a:prstGeom prst="roundRect">
            <a:avLst/>
          </a:prstGeom>
          <a:solidFill>
            <a:srgbClr val="DFF7F1"/>
          </a:solidFill>
          <a:ln>
            <a:solidFill>
              <a:srgbClr val="DFF7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Vom Fall zur Erklärung: </a:t>
            </a:r>
            <a:r>
              <a:rPr lang="de-DE" dirty="0" err="1">
                <a:solidFill>
                  <a:schemeClr val="tx1"/>
                </a:solidFill>
              </a:rPr>
              <a:t>Metas</a:t>
            </a:r>
            <a:r>
              <a:rPr lang="de-DE" dirty="0">
                <a:solidFill>
                  <a:schemeClr val="tx1"/>
                </a:solidFill>
              </a:rPr>
              <a:t> Gesundheit verstehen</a:t>
            </a:r>
          </a:p>
        </p:txBody>
      </p:sp>
      <p:sp>
        <p:nvSpPr>
          <p:cNvPr id="11" name="Textfeld 10">
            <a:extLst>
              <a:ext uri="{FF2B5EF4-FFF2-40B4-BE49-F238E27FC236}">
                <a16:creationId xmlns:a16="http://schemas.microsoft.com/office/drawing/2014/main" id="{4D1A19FF-CC8A-3E2B-E638-531960148F52}"/>
              </a:ext>
            </a:extLst>
          </p:cNvPr>
          <p:cNvSpPr txBox="1"/>
          <p:nvPr/>
        </p:nvSpPr>
        <p:spPr>
          <a:xfrm>
            <a:off x="655065" y="1709008"/>
            <a:ext cx="10881870" cy="954107"/>
          </a:xfrm>
          <a:prstGeom prst="rect">
            <a:avLst/>
          </a:prstGeom>
          <a:solidFill>
            <a:schemeClr val="accent1">
              <a:lumMod val="20000"/>
              <a:lumOff val="80000"/>
            </a:schemeClr>
          </a:solidFill>
        </p:spPr>
        <p:txBody>
          <a:bodyPr wrap="square" rtlCol="0">
            <a:spAutoFit/>
          </a:bodyPr>
          <a:lstStyle/>
          <a:p>
            <a:r>
              <a:rPr lang="de-DE" sz="2000" b="1" dirty="0"/>
              <a:t>ZIEL: </a:t>
            </a:r>
          </a:p>
          <a:p>
            <a:r>
              <a:rPr lang="de-DE" dirty="0"/>
              <a:t>Erstelle am Ende eigene Definitionen für die Begriffe „Mikrobiom“ und „Metaorganismus“ und wende diese auf den Fall von </a:t>
            </a:r>
            <a:r>
              <a:rPr lang="de-DE" dirty="0" err="1"/>
              <a:t>Meta</a:t>
            </a:r>
            <a:r>
              <a:rPr lang="de-DE" dirty="0"/>
              <a:t> an (siehe Arbeitsblatt).</a:t>
            </a:r>
          </a:p>
        </p:txBody>
      </p:sp>
      <p:cxnSp>
        <p:nvCxnSpPr>
          <p:cNvPr id="13" name="Gerader Verbinder 12">
            <a:extLst>
              <a:ext uri="{FF2B5EF4-FFF2-40B4-BE49-F238E27FC236}">
                <a16:creationId xmlns:a16="http://schemas.microsoft.com/office/drawing/2014/main" id="{9FA2605E-7647-F1D6-A581-3A7E883C3CDF}"/>
              </a:ext>
            </a:extLst>
          </p:cNvPr>
          <p:cNvCxnSpPr/>
          <p:nvPr/>
        </p:nvCxnSpPr>
        <p:spPr>
          <a:xfrm>
            <a:off x="852357" y="4360350"/>
            <a:ext cx="10467191"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 name="Gerade Verbindung mit Pfeil 14">
            <a:extLst>
              <a:ext uri="{FF2B5EF4-FFF2-40B4-BE49-F238E27FC236}">
                <a16:creationId xmlns:a16="http://schemas.microsoft.com/office/drawing/2014/main" id="{DD8F5107-992C-44AF-88F2-7FDF281BDF9A}"/>
              </a:ext>
            </a:extLst>
          </p:cNvPr>
          <p:cNvCxnSpPr/>
          <p:nvPr/>
        </p:nvCxnSpPr>
        <p:spPr>
          <a:xfrm>
            <a:off x="775261" y="2811248"/>
            <a:ext cx="0" cy="145228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Gerade Verbindung mit Pfeil 15">
            <a:extLst>
              <a:ext uri="{FF2B5EF4-FFF2-40B4-BE49-F238E27FC236}">
                <a16:creationId xmlns:a16="http://schemas.microsoft.com/office/drawing/2014/main" id="{80606A4A-DA6E-10B2-3A08-1D9087AEFD31}"/>
              </a:ext>
            </a:extLst>
          </p:cNvPr>
          <p:cNvCxnSpPr/>
          <p:nvPr/>
        </p:nvCxnSpPr>
        <p:spPr>
          <a:xfrm>
            <a:off x="775261" y="4512749"/>
            <a:ext cx="0" cy="1452282"/>
          </a:xfrm>
          <a:prstGeom prst="straightConnector1">
            <a:avLst/>
          </a:prstGeom>
          <a:ln>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7" name="Textfeld 16">
            <a:extLst>
              <a:ext uri="{FF2B5EF4-FFF2-40B4-BE49-F238E27FC236}">
                <a16:creationId xmlns:a16="http://schemas.microsoft.com/office/drawing/2014/main" id="{96274B01-60ED-7DD9-7FD3-1F731544517F}"/>
              </a:ext>
            </a:extLst>
          </p:cNvPr>
          <p:cNvSpPr txBox="1"/>
          <p:nvPr/>
        </p:nvSpPr>
        <p:spPr>
          <a:xfrm>
            <a:off x="655065" y="6288516"/>
            <a:ext cx="5228216" cy="400110"/>
          </a:xfrm>
          <a:prstGeom prst="rect">
            <a:avLst/>
          </a:prstGeom>
          <a:noFill/>
        </p:spPr>
        <p:txBody>
          <a:bodyPr wrap="square" rtlCol="0">
            <a:spAutoFit/>
          </a:bodyPr>
          <a:lstStyle/>
          <a:p>
            <a:r>
              <a:rPr lang="de-DE" sz="2000" b="1" dirty="0">
                <a:solidFill>
                  <a:schemeClr val="bg1">
                    <a:lumMod val="75000"/>
                  </a:schemeClr>
                </a:solidFill>
              </a:rPr>
              <a:t>Besprechung  der Arbeitsergebnisse im Plenum</a:t>
            </a:r>
            <a:endParaRPr lang="de-DE" dirty="0">
              <a:solidFill>
                <a:schemeClr val="bg1">
                  <a:lumMod val="75000"/>
                </a:schemeClr>
              </a:solidFill>
            </a:endParaRPr>
          </a:p>
        </p:txBody>
      </p:sp>
      <p:pic>
        <p:nvPicPr>
          <p:cNvPr id="18" name="Grafik 17">
            <a:extLst>
              <a:ext uri="{FF2B5EF4-FFF2-40B4-BE49-F238E27FC236}">
                <a16:creationId xmlns:a16="http://schemas.microsoft.com/office/drawing/2014/main" id="{8616F389-D1B7-5043-3CB1-E2ABC98E2AC4}"/>
              </a:ext>
            </a:extLst>
          </p:cNvPr>
          <p:cNvPicPr>
            <a:picLocks noChangeAspect="1"/>
          </p:cNvPicPr>
          <p:nvPr/>
        </p:nvPicPr>
        <p:blipFill>
          <a:blip r:embed="rId5"/>
          <a:stretch>
            <a:fillRect/>
          </a:stretch>
        </p:blipFill>
        <p:spPr>
          <a:xfrm>
            <a:off x="8764866" y="3073770"/>
            <a:ext cx="2380241" cy="1189760"/>
          </a:xfrm>
          <a:prstGeom prst="rect">
            <a:avLst/>
          </a:prstGeom>
        </p:spPr>
      </p:pic>
      <p:sp>
        <p:nvSpPr>
          <p:cNvPr id="19" name="Textfeld 18">
            <a:extLst>
              <a:ext uri="{FF2B5EF4-FFF2-40B4-BE49-F238E27FC236}">
                <a16:creationId xmlns:a16="http://schemas.microsoft.com/office/drawing/2014/main" id="{08DB2E29-BF89-1D05-A870-6913E1BD27E3}"/>
              </a:ext>
            </a:extLst>
          </p:cNvPr>
          <p:cNvSpPr txBox="1"/>
          <p:nvPr/>
        </p:nvSpPr>
        <p:spPr>
          <a:xfrm>
            <a:off x="775261" y="2774017"/>
            <a:ext cx="1075765" cy="400110"/>
          </a:xfrm>
          <a:prstGeom prst="rect">
            <a:avLst/>
          </a:prstGeom>
          <a:solidFill>
            <a:schemeClr val="bg1">
              <a:lumMod val="95000"/>
            </a:schemeClr>
          </a:solidFill>
        </p:spPr>
        <p:txBody>
          <a:bodyPr wrap="square" rtlCol="0">
            <a:spAutoFit/>
          </a:bodyPr>
          <a:lstStyle/>
          <a:p>
            <a:r>
              <a:rPr lang="de-DE" sz="2000" b="1" dirty="0"/>
              <a:t>Schritt 1</a:t>
            </a:r>
            <a:endParaRPr lang="de-DE" dirty="0"/>
          </a:p>
        </p:txBody>
      </p:sp>
      <p:sp>
        <p:nvSpPr>
          <p:cNvPr id="20" name="Textfeld 19">
            <a:extLst>
              <a:ext uri="{FF2B5EF4-FFF2-40B4-BE49-F238E27FC236}">
                <a16:creationId xmlns:a16="http://schemas.microsoft.com/office/drawing/2014/main" id="{11DF1C62-D20C-9AFB-82A3-CB0D09D4C543}"/>
              </a:ext>
            </a:extLst>
          </p:cNvPr>
          <p:cNvSpPr txBox="1"/>
          <p:nvPr/>
        </p:nvSpPr>
        <p:spPr>
          <a:xfrm>
            <a:off x="775261" y="4471252"/>
            <a:ext cx="1075765" cy="400110"/>
          </a:xfrm>
          <a:prstGeom prst="rect">
            <a:avLst/>
          </a:prstGeom>
          <a:solidFill>
            <a:schemeClr val="bg1">
              <a:lumMod val="95000"/>
            </a:schemeClr>
          </a:solidFill>
        </p:spPr>
        <p:txBody>
          <a:bodyPr wrap="square" rtlCol="0">
            <a:spAutoFit/>
          </a:bodyPr>
          <a:lstStyle/>
          <a:p>
            <a:r>
              <a:rPr lang="de-DE" sz="2000" b="1" dirty="0">
                <a:solidFill>
                  <a:schemeClr val="bg1">
                    <a:lumMod val="75000"/>
                  </a:schemeClr>
                </a:solidFill>
              </a:rPr>
              <a:t>Schritt 2</a:t>
            </a:r>
            <a:endParaRPr lang="de-DE" dirty="0">
              <a:solidFill>
                <a:schemeClr val="bg1">
                  <a:lumMod val="75000"/>
                </a:schemeClr>
              </a:solidFill>
            </a:endParaRPr>
          </a:p>
        </p:txBody>
      </p:sp>
      <p:sp>
        <p:nvSpPr>
          <p:cNvPr id="22" name="Textfeld 21">
            <a:extLst>
              <a:ext uri="{FF2B5EF4-FFF2-40B4-BE49-F238E27FC236}">
                <a16:creationId xmlns:a16="http://schemas.microsoft.com/office/drawing/2014/main" id="{62C6BDB3-5C17-A480-D0A6-196F81A74796}"/>
              </a:ext>
            </a:extLst>
          </p:cNvPr>
          <p:cNvSpPr txBox="1"/>
          <p:nvPr/>
        </p:nvSpPr>
        <p:spPr>
          <a:xfrm>
            <a:off x="1911897" y="2731654"/>
            <a:ext cx="6913839" cy="1200329"/>
          </a:xfrm>
          <a:prstGeom prst="rect">
            <a:avLst/>
          </a:prstGeom>
          <a:noFill/>
        </p:spPr>
        <p:txBody>
          <a:bodyPr wrap="square">
            <a:spAutoFit/>
          </a:bodyPr>
          <a:lstStyle/>
          <a:p>
            <a:r>
              <a:rPr lang="de-DE" b="1" dirty="0"/>
              <a:t>Beobachte gezielt und notiere zu jedem Punkt 1-2 Stichpunkte:</a:t>
            </a:r>
            <a:r>
              <a:rPr lang="de-DE" dirty="0"/>
              <a:t> </a:t>
            </a:r>
          </a:p>
          <a:p>
            <a:pPr marL="285750" indent="-285750">
              <a:buFont typeface="Arial" panose="020B0604020202020204" pitchFamily="34" charset="0"/>
              <a:buChar char="•"/>
            </a:pPr>
            <a:r>
              <a:rPr lang="de-DE" dirty="0"/>
              <a:t>Welche Informationen erhältst du über den Begriff </a:t>
            </a:r>
            <a:r>
              <a:rPr lang="de-DE" i="1" dirty="0"/>
              <a:t>Metaorganismus</a:t>
            </a:r>
            <a:r>
              <a:rPr lang="de-DE" dirty="0"/>
              <a:t>? </a:t>
            </a:r>
          </a:p>
          <a:p>
            <a:pPr marL="285750" indent="-285750">
              <a:buFont typeface="Arial" panose="020B0604020202020204" pitchFamily="34" charset="0"/>
              <a:buChar char="•"/>
            </a:pPr>
            <a:r>
              <a:rPr lang="de-DE" dirty="0"/>
              <a:t>Welche Rolle spielen Mikroorganismen im Körper? </a:t>
            </a:r>
          </a:p>
          <a:p>
            <a:pPr marL="285750" indent="-285750">
              <a:buFont typeface="Arial" panose="020B0604020202020204" pitchFamily="34" charset="0"/>
              <a:buChar char="•"/>
            </a:pPr>
            <a:r>
              <a:rPr lang="de-DE" dirty="0"/>
              <a:t>Warum sind Mikroorganismen wichtig für deinen Körper?</a:t>
            </a:r>
          </a:p>
        </p:txBody>
      </p:sp>
      <p:sp>
        <p:nvSpPr>
          <p:cNvPr id="24" name="Textfeld 23">
            <a:extLst>
              <a:ext uri="{FF2B5EF4-FFF2-40B4-BE49-F238E27FC236}">
                <a16:creationId xmlns:a16="http://schemas.microsoft.com/office/drawing/2014/main" id="{FFAE6880-F935-3C89-8C7D-07BD4FDC3E96}"/>
              </a:ext>
            </a:extLst>
          </p:cNvPr>
          <p:cNvSpPr txBox="1"/>
          <p:nvPr/>
        </p:nvSpPr>
        <p:spPr>
          <a:xfrm>
            <a:off x="8643126" y="2725954"/>
            <a:ext cx="2893809" cy="369332"/>
          </a:xfrm>
          <a:prstGeom prst="rect">
            <a:avLst/>
          </a:prstGeom>
          <a:noFill/>
        </p:spPr>
        <p:txBody>
          <a:bodyPr wrap="square">
            <a:spAutoFit/>
          </a:bodyPr>
          <a:lstStyle/>
          <a:p>
            <a:r>
              <a:rPr lang="de-DE" dirty="0"/>
              <a:t>Erklärvideo: „Ich bin </a:t>
            </a:r>
            <a:r>
              <a:rPr lang="de-DE" dirty="0" err="1"/>
              <a:t>Meta</a:t>
            </a:r>
            <a:r>
              <a:rPr lang="de-DE" dirty="0"/>
              <a:t>“ </a:t>
            </a:r>
          </a:p>
        </p:txBody>
      </p:sp>
      <p:sp>
        <p:nvSpPr>
          <p:cNvPr id="25" name="Textfeld 24">
            <a:extLst>
              <a:ext uri="{FF2B5EF4-FFF2-40B4-BE49-F238E27FC236}">
                <a16:creationId xmlns:a16="http://schemas.microsoft.com/office/drawing/2014/main" id="{DB30ECEA-51B1-5D44-D778-9B0EB9A6EDFF}"/>
              </a:ext>
            </a:extLst>
          </p:cNvPr>
          <p:cNvSpPr txBox="1"/>
          <p:nvPr/>
        </p:nvSpPr>
        <p:spPr>
          <a:xfrm>
            <a:off x="1928121" y="4429651"/>
            <a:ext cx="6836744" cy="2261901"/>
          </a:xfrm>
          <a:prstGeom prst="rect">
            <a:avLst/>
          </a:prstGeom>
          <a:noFill/>
        </p:spPr>
        <p:txBody>
          <a:bodyPr wrap="square">
            <a:spAutoFit/>
          </a:bodyPr>
          <a:lstStyle/>
          <a:p>
            <a:r>
              <a:rPr lang="de-DE" b="1" dirty="0">
                <a:solidFill>
                  <a:schemeClr val="bg1">
                    <a:lumMod val="85000"/>
                  </a:schemeClr>
                </a:solidFill>
              </a:rPr>
              <a:t>Informationstext „Wir sind nicht allein“</a:t>
            </a:r>
            <a:endParaRPr lang="de-DE" dirty="0">
              <a:solidFill>
                <a:schemeClr val="bg1">
                  <a:lumMod val="85000"/>
                </a:schemeClr>
              </a:solidFill>
            </a:endParaRPr>
          </a:p>
          <a:p>
            <a:pPr marL="342900" lvl="0" indent="-342900" algn="just">
              <a:lnSpc>
                <a:spcPct val="115000"/>
              </a:lnSpc>
              <a:buFont typeface="+mj-lt"/>
              <a:buAutoNum type="alphaLcPeriod"/>
            </a:pPr>
            <a:r>
              <a:rPr lang="de-DE" sz="1800" kern="100" dirty="0">
                <a:solidFill>
                  <a:schemeClr val="bg1">
                    <a:lumMod val="85000"/>
                  </a:schemeClr>
                </a:solidFill>
                <a:effectLst/>
                <a:latin typeface="Calibri" panose="020F0502020204030204" pitchFamily="34" charset="0"/>
                <a:ea typeface="Aptos" panose="020B0004020202020204" pitchFamily="34" charset="0"/>
                <a:cs typeface="Calibri" panose="020F0502020204030204" pitchFamily="34" charset="0"/>
              </a:rPr>
              <a:t>Formuliere in eigenen Worten eine Definition für das Mikrobiom und eine Definition für den Metaorganismus.</a:t>
            </a:r>
          </a:p>
          <a:p>
            <a:pPr marL="342900" lvl="0" indent="-342900" algn="just">
              <a:lnSpc>
                <a:spcPct val="115000"/>
              </a:lnSpc>
              <a:buFont typeface="+mj-lt"/>
              <a:buAutoNum type="alphaLcPeriod"/>
            </a:pPr>
            <a:r>
              <a:rPr lang="de-DE" sz="1800" kern="100" dirty="0">
                <a:solidFill>
                  <a:schemeClr val="bg1">
                    <a:lumMod val="85000"/>
                  </a:schemeClr>
                </a:solidFill>
                <a:effectLst/>
                <a:latin typeface="Calibri" panose="020F0502020204030204" pitchFamily="34" charset="0"/>
                <a:ea typeface="Aptos" panose="020B0004020202020204" pitchFamily="34" charset="0"/>
                <a:cs typeface="Calibri" panose="020F0502020204030204" pitchFamily="34" charset="0"/>
              </a:rPr>
              <a:t>Erkläre </a:t>
            </a:r>
            <a:r>
              <a:rPr lang="de-DE" sz="1800" kern="100" dirty="0" err="1">
                <a:solidFill>
                  <a:schemeClr val="bg1">
                    <a:lumMod val="85000"/>
                  </a:schemeClr>
                </a:solidFill>
                <a:effectLst/>
                <a:latin typeface="Calibri" panose="020F0502020204030204" pitchFamily="34" charset="0"/>
                <a:ea typeface="Aptos" panose="020B0004020202020204" pitchFamily="34" charset="0"/>
                <a:cs typeface="Calibri" panose="020F0502020204030204" pitchFamily="34" charset="0"/>
              </a:rPr>
              <a:t>Meta</a:t>
            </a:r>
            <a:r>
              <a:rPr lang="de-DE" sz="1800" kern="100" dirty="0">
                <a:solidFill>
                  <a:schemeClr val="bg1">
                    <a:lumMod val="85000"/>
                  </a:schemeClr>
                </a:solidFill>
                <a:effectLst/>
                <a:latin typeface="Calibri" panose="020F0502020204030204" pitchFamily="34" charset="0"/>
                <a:ea typeface="Aptos" panose="020B0004020202020204" pitchFamily="34" charset="0"/>
                <a:cs typeface="Calibri" panose="020F0502020204030204" pitchFamily="34" charset="0"/>
              </a:rPr>
              <a:t> schriftlich (3–5 Sätze): Warum kann es ihr schlecht geht, obwohl bei der ärztlichen Untersuchung organisch „alles normal aussieht?</a:t>
            </a:r>
            <a:endParaRPr lang="de-DE" sz="1800" kern="100" dirty="0">
              <a:solidFill>
                <a:schemeClr val="bg1">
                  <a:lumMod val="85000"/>
                </a:schemeClr>
              </a:solidFill>
              <a:effectLst/>
              <a:latin typeface="Calibri" panose="020F0502020204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mj-lt"/>
              <a:buAutoNum type="alphaLcPeriod"/>
            </a:pPr>
            <a:endParaRPr lang="de-DE" sz="1800" kern="100" dirty="0">
              <a:solidFill>
                <a:schemeClr val="bg1">
                  <a:lumMod val="85000"/>
                </a:schemeClr>
              </a:solidFill>
              <a:effectLst/>
              <a:latin typeface="Calibri" panose="020F0502020204030204" pitchFamily="34" charset="0"/>
              <a:ea typeface="Aptos" panose="020B0004020202020204" pitchFamily="34" charset="0"/>
              <a:cs typeface="Times New Roman" panose="02020603050405020304" pitchFamily="18" charset="0"/>
            </a:endParaRPr>
          </a:p>
        </p:txBody>
      </p:sp>
      <p:pic>
        <p:nvPicPr>
          <p:cNvPr id="26" name="item1Article3_2k">
            <a:hlinkClick r:id="" action="ppaction://media"/>
            <a:extLst>
              <a:ext uri="{FF2B5EF4-FFF2-40B4-BE49-F238E27FC236}">
                <a16:creationId xmlns:a16="http://schemas.microsoft.com/office/drawing/2014/main" id="{FEC283C9-82C3-04A6-CE88-700579D38F74}"/>
              </a:ext>
            </a:extLst>
          </p:cNvPr>
          <p:cNvPicPr>
            <a:picLocks noChangeAspect="1"/>
          </p:cNvPicPr>
          <p:nvPr>
            <a:videoFile r:link="rId2"/>
            <p:extLst>
              <p:ext uri="{DAA4B4D4-6D71-4841-9C94-3DE7FCFB9230}">
                <p14:media xmlns:p14="http://schemas.microsoft.com/office/powerpoint/2010/main" r:embed="rId1"/>
              </p:ext>
            </p:extLst>
          </p:nvPr>
        </p:nvPicPr>
        <p:blipFill>
          <a:blip r:embed="rId6">
            <a:duotone>
              <a:schemeClr val="bg2">
                <a:shade val="45000"/>
                <a:satMod val="135000"/>
              </a:schemeClr>
              <a:prstClr val="white"/>
            </a:duotone>
          </a:blip>
          <a:stretch>
            <a:fillRect/>
          </a:stretch>
        </p:blipFill>
        <p:spPr>
          <a:xfrm>
            <a:off x="8747813" y="4457171"/>
            <a:ext cx="2439950" cy="1473234"/>
          </a:xfrm>
          <a:prstGeom prst="rect">
            <a:avLst/>
          </a:prstGeom>
        </p:spPr>
      </p:pic>
      <p:pic>
        <p:nvPicPr>
          <p:cNvPr id="12" name="Grafik 11">
            <a:extLst>
              <a:ext uri="{FF2B5EF4-FFF2-40B4-BE49-F238E27FC236}">
                <a16:creationId xmlns:a16="http://schemas.microsoft.com/office/drawing/2014/main" id="{B602FD54-168E-8E88-1945-F3500A403569}"/>
              </a:ext>
            </a:extLst>
          </p:cNvPr>
          <p:cNvPicPr>
            <a:picLocks noChangeAspect="1"/>
          </p:cNvPicPr>
          <p:nvPr/>
        </p:nvPicPr>
        <p:blipFill>
          <a:blip r:embed="rId7">
            <a:extLst>
              <a:ext uri="{28A0092B-C50C-407E-A947-70E740481C1C}">
                <a14:useLocalDpi xmlns:a14="http://schemas.microsoft.com/office/drawing/2010/main" val="0"/>
              </a:ext>
            </a:extLst>
          </a:blip>
          <a:srcRect t="15422"/>
          <a:stretch/>
        </p:blipFill>
        <p:spPr>
          <a:xfrm>
            <a:off x="6842972" y="529520"/>
            <a:ext cx="1128083" cy="954107"/>
          </a:xfrm>
          <a:prstGeom prst="rect">
            <a:avLst/>
          </a:prstGeom>
        </p:spPr>
      </p:pic>
      <p:pic>
        <p:nvPicPr>
          <p:cNvPr id="14" name="Grafik 13">
            <a:extLst>
              <a:ext uri="{FF2B5EF4-FFF2-40B4-BE49-F238E27FC236}">
                <a16:creationId xmlns:a16="http://schemas.microsoft.com/office/drawing/2014/main" id="{1BE4AC79-58A8-388F-6139-1B8C3D7230A7}"/>
              </a:ext>
            </a:extLst>
          </p:cNvPr>
          <p:cNvPicPr>
            <a:picLocks noChangeAspect="1"/>
          </p:cNvPicPr>
          <p:nvPr/>
        </p:nvPicPr>
        <p:blipFill rotWithShape="1">
          <a:blip r:embed="rId8">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21" name="Grafik 20">
            <a:extLst>
              <a:ext uri="{FF2B5EF4-FFF2-40B4-BE49-F238E27FC236}">
                <a16:creationId xmlns:a16="http://schemas.microsoft.com/office/drawing/2014/main" id="{21DA072E-B16E-21DE-EC1F-C7BAD963366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23" name="Grafik 22">
            <a:extLst>
              <a:ext uri="{FF2B5EF4-FFF2-40B4-BE49-F238E27FC236}">
                <a16:creationId xmlns:a16="http://schemas.microsoft.com/office/drawing/2014/main" id="{E70D4F93-178A-31A0-3CCD-1ADE200FF4F5}"/>
              </a:ext>
            </a:extLst>
          </p:cNvPr>
          <p:cNvPicPr>
            <a:picLocks noChangeAspect="1"/>
          </p:cNvPicPr>
          <p:nvPr/>
        </p:nvPicPr>
        <p:blipFill>
          <a:blip r:embed="rId10"/>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2377377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039"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6"/>
                </p:tgtEl>
              </p:cMediaNode>
            </p:video>
            <p:seq concurrent="1" nextAc="seek">
              <p:cTn id="8" restart="whenNotActive" fill="hold" evtFilter="cancelBubble" nodeType="interactiveSeq">
                <p:stCondLst>
                  <p:cond evt="onClick" delay="0">
                    <p:tgtEl>
                      <p:spTgt spid="2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6"/>
                                        </p:tgtEl>
                                      </p:cBhvr>
                                    </p:cmd>
                                  </p:childTnLst>
                                </p:cTn>
                              </p:par>
                            </p:childTnLst>
                          </p:cTn>
                        </p:par>
                      </p:childTnLst>
                    </p:cTn>
                  </p:par>
                </p:childTnLst>
              </p:cTn>
              <p:nextCondLst>
                <p:cond evt="onClick" delay="0">
                  <p:tgtEl>
                    <p:spTgt spid="26"/>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2AADD16D-BDBC-AE5C-138B-EE498BD6F2FB}"/>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500"/>
              </a:spcAft>
            </a:pPr>
            <a:r>
              <a:rPr lang="de-DE" sz="3200" b="1" dirty="0"/>
              <a:t>3 Wir sind viele – Das Mikrobiom</a:t>
            </a:r>
          </a:p>
          <a:p>
            <a:pPr>
              <a:spcAft>
                <a:spcPts val="500"/>
              </a:spcAft>
            </a:pPr>
            <a:r>
              <a:rPr lang="de-DE" sz="3200" b="1" dirty="0"/>
              <a:t>3.1 Der Metaorganismus</a:t>
            </a:r>
          </a:p>
        </p:txBody>
      </p:sp>
      <p:sp>
        <p:nvSpPr>
          <p:cNvPr id="4" name="Textfeld 3">
            <a:extLst>
              <a:ext uri="{FF2B5EF4-FFF2-40B4-BE49-F238E27FC236}">
                <a16:creationId xmlns:a16="http://schemas.microsoft.com/office/drawing/2014/main" id="{4365585C-19E7-BB80-FC54-B30E2FBA4649}"/>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pic>
        <p:nvPicPr>
          <p:cNvPr id="11" name="Grafik 10">
            <a:extLst>
              <a:ext uri="{FF2B5EF4-FFF2-40B4-BE49-F238E27FC236}">
                <a16:creationId xmlns:a16="http://schemas.microsoft.com/office/drawing/2014/main" id="{49C40F08-D9DC-AE1D-2EC0-B830209F5B2D}"/>
              </a:ext>
            </a:extLst>
          </p:cNvPr>
          <p:cNvPicPr>
            <a:picLocks noChangeAspect="1"/>
          </p:cNvPicPr>
          <p:nvPr/>
        </p:nvPicPr>
        <p:blipFill>
          <a:blip r:embed="rId3"/>
          <a:stretch>
            <a:fillRect/>
          </a:stretch>
        </p:blipFill>
        <p:spPr>
          <a:xfrm>
            <a:off x="2763472" y="1850015"/>
            <a:ext cx="6665056" cy="3748460"/>
          </a:xfrm>
          <a:prstGeom prst="rect">
            <a:avLst/>
          </a:prstGeom>
        </p:spPr>
      </p:pic>
      <p:sp>
        <p:nvSpPr>
          <p:cNvPr id="13" name="Textfeld 12">
            <a:extLst>
              <a:ext uri="{FF2B5EF4-FFF2-40B4-BE49-F238E27FC236}">
                <a16:creationId xmlns:a16="http://schemas.microsoft.com/office/drawing/2014/main" id="{511044D9-0D4A-4B58-7DB2-AFB93FF0107F}"/>
              </a:ext>
            </a:extLst>
          </p:cNvPr>
          <p:cNvSpPr txBox="1"/>
          <p:nvPr/>
        </p:nvSpPr>
        <p:spPr>
          <a:xfrm>
            <a:off x="3586839" y="5679115"/>
            <a:ext cx="6094206" cy="646331"/>
          </a:xfrm>
          <a:prstGeom prst="rect">
            <a:avLst/>
          </a:prstGeom>
          <a:noFill/>
        </p:spPr>
        <p:txBody>
          <a:bodyPr wrap="square">
            <a:spAutoFit/>
          </a:bodyPr>
          <a:lstStyle/>
          <a:p>
            <a:r>
              <a:rPr lang="de-DE" dirty="0">
                <a:hlinkClick r:id="rId4"/>
              </a:rPr>
              <a:t>https://www.youtube.com/watch?v=M1WLu1lLnuo</a:t>
            </a:r>
            <a:endParaRPr lang="de-DE" dirty="0"/>
          </a:p>
          <a:p>
            <a:endParaRPr lang="de-DE" dirty="0"/>
          </a:p>
        </p:txBody>
      </p:sp>
      <p:sp>
        <p:nvSpPr>
          <p:cNvPr id="15" name="Textfeld 14">
            <a:extLst>
              <a:ext uri="{FF2B5EF4-FFF2-40B4-BE49-F238E27FC236}">
                <a16:creationId xmlns:a16="http://schemas.microsoft.com/office/drawing/2014/main" id="{1A2525E3-0CD3-51CC-6DF9-36EF1DA70A94}"/>
              </a:ext>
            </a:extLst>
          </p:cNvPr>
          <p:cNvSpPr txBox="1"/>
          <p:nvPr/>
        </p:nvSpPr>
        <p:spPr>
          <a:xfrm>
            <a:off x="9681045" y="6226193"/>
            <a:ext cx="2302233" cy="246221"/>
          </a:xfrm>
          <a:prstGeom prst="rect">
            <a:avLst/>
          </a:prstGeom>
          <a:noFill/>
        </p:spPr>
        <p:txBody>
          <a:bodyPr wrap="none" rtlCol="0">
            <a:spAutoFit/>
          </a:bodyPr>
          <a:lstStyle/>
          <a:p>
            <a:r>
              <a:rPr lang="de-DE" sz="1000" dirty="0"/>
              <a:t>© Text &amp; Idee von Dr. Yasmin Appelhans</a:t>
            </a:r>
          </a:p>
        </p:txBody>
      </p:sp>
      <p:pic>
        <p:nvPicPr>
          <p:cNvPr id="7" name="Grafik 6">
            <a:extLst>
              <a:ext uri="{FF2B5EF4-FFF2-40B4-BE49-F238E27FC236}">
                <a16:creationId xmlns:a16="http://schemas.microsoft.com/office/drawing/2014/main" id="{6BF7B7D9-DB10-8C02-D77D-840265F77135}"/>
              </a:ext>
            </a:extLst>
          </p:cNvPr>
          <p:cNvPicPr>
            <a:picLocks noChangeAspect="1"/>
          </p:cNvPicPr>
          <p:nvPr/>
        </p:nvPicPr>
        <p:blipFill rotWithShape="1">
          <a:blip r:embed="rId5">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9" name="Grafik 8">
            <a:extLst>
              <a:ext uri="{FF2B5EF4-FFF2-40B4-BE49-F238E27FC236}">
                <a16:creationId xmlns:a16="http://schemas.microsoft.com/office/drawing/2014/main" id="{E34E9C95-78B4-73BA-9065-F6D48469A03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10" name="Grafik 9">
            <a:extLst>
              <a:ext uri="{FF2B5EF4-FFF2-40B4-BE49-F238E27FC236}">
                <a16:creationId xmlns:a16="http://schemas.microsoft.com/office/drawing/2014/main" id="{CC266356-2745-4274-A041-E2FECCFCC2C0}"/>
              </a:ext>
            </a:extLst>
          </p:cNvPr>
          <p:cNvPicPr>
            <a:picLocks noChangeAspect="1"/>
          </p:cNvPicPr>
          <p:nvPr/>
        </p:nvPicPr>
        <p:blipFill>
          <a:blip r:embed="rId7"/>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1766495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2AADD16D-BDBC-AE5C-138B-EE498BD6F2FB}"/>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500"/>
              </a:spcAft>
            </a:pPr>
            <a:r>
              <a:rPr lang="de-DE" sz="3200" b="1" dirty="0"/>
              <a:t>3 Wir sind viele – Das Mikrobiom</a:t>
            </a:r>
          </a:p>
          <a:p>
            <a:pPr>
              <a:spcAft>
                <a:spcPts val="500"/>
              </a:spcAft>
            </a:pPr>
            <a:r>
              <a:rPr lang="de-DE" sz="3200" b="1" dirty="0"/>
              <a:t>3.1 Der Metaorganismus</a:t>
            </a:r>
          </a:p>
        </p:txBody>
      </p:sp>
      <p:sp>
        <p:nvSpPr>
          <p:cNvPr id="2" name="Textfeld 1">
            <a:extLst>
              <a:ext uri="{FF2B5EF4-FFF2-40B4-BE49-F238E27FC236}">
                <a16:creationId xmlns:a16="http://schemas.microsoft.com/office/drawing/2014/main" id="{11B8DEB9-CFB8-21B2-CAE2-CDFA345B0BC4}"/>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sp>
        <p:nvSpPr>
          <p:cNvPr id="7" name="Rechteck: abgerundete Ecken 6">
            <a:extLst>
              <a:ext uri="{FF2B5EF4-FFF2-40B4-BE49-F238E27FC236}">
                <a16:creationId xmlns:a16="http://schemas.microsoft.com/office/drawing/2014/main" id="{C87733F4-BCB1-3EFE-8417-FD7A51C4CFA4}"/>
              </a:ext>
            </a:extLst>
          </p:cNvPr>
          <p:cNvSpPr/>
          <p:nvPr/>
        </p:nvSpPr>
        <p:spPr>
          <a:xfrm>
            <a:off x="8175998" y="755463"/>
            <a:ext cx="2969111" cy="666974"/>
          </a:xfrm>
          <a:prstGeom prst="roundRect">
            <a:avLst/>
          </a:prstGeom>
          <a:solidFill>
            <a:srgbClr val="DFF7F1"/>
          </a:solidFill>
          <a:ln>
            <a:solidFill>
              <a:srgbClr val="DFF7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Vom Fall zur Erklärung: </a:t>
            </a:r>
            <a:r>
              <a:rPr lang="de-DE" dirty="0" err="1">
                <a:solidFill>
                  <a:schemeClr val="tx1"/>
                </a:solidFill>
              </a:rPr>
              <a:t>Metas</a:t>
            </a:r>
            <a:r>
              <a:rPr lang="de-DE" dirty="0">
                <a:solidFill>
                  <a:schemeClr val="tx1"/>
                </a:solidFill>
              </a:rPr>
              <a:t> Gesundheit verstehen</a:t>
            </a:r>
          </a:p>
        </p:txBody>
      </p:sp>
      <p:pic>
        <p:nvPicPr>
          <p:cNvPr id="9" name="Grafik 8">
            <a:extLst>
              <a:ext uri="{FF2B5EF4-FFF2-40B4-BE49-F238E27FC236}">
                <a16:creationId xmlns:a16="http://schemas.microsoft.com/office/drawing/2014/main" id="{9984FAF7-70D7-62FD-2400-A0884DA3814B}"/>
              </a:ext>
            </a:extLst>
          </p:cNvPr>
          <p:cNvPicPr>
            <a:picLocks noChangeAspect="1"/>
          </p:cNvPicPr>
          <p:nvPr/>
        </p:nvPicPr>
        <p:blipFill>
          <a:blip r:embed="rId5"/>
          <a:srcRect t="14908"/>
          <a:stretch/>
        </p:blipFill>
        <p:spPr>
          <a:xfrm>
            <a:off x="6850435" y="479761"/>
            <a:ext cx="1325563" cy="1127955"/>
          </a:xfrm>
          <a:prstGeom prst="rect">
            <a:avLst/>
          </a:prstGeom>
        </p:spPr>
      </p:pic>
      <p:sp>
        <p:nvSpPr>
          <p:cNvPr id="11" name="Textfeld 10">
            <a:extLst>
              <a:ext uri="{FF2B5EF4-FFF2-40B4-BE49-F238E27FC236}">
                <a16:creationId xmlns:a16="http://schemas.microsoft.com/office/drawing/2014/main" id="{4D1A19FF-CC8A-3E2B-E638-531960148F52}"/>
              </a:ext>
            </a:extLst>
          </p:cNvPr>
          <p:cNvSpPr txBox="1"/>
          <p:nvPr/>
        </p:nvSpPr>
        <p:spPr>
          <a:xfrm>
            <a:off x="655065" y="1709008"/>
            <a:ext cx="10881870" cy="954107"/>
          </a:xfrm>
          <a:prstGeom prst="rect">
            <a:avLst/>
          </a:prstGeom>
          <a:solidFill>
            <a:schemeClr val="accent1">
              <a:lumMod val="20000"/>
              <a:lumOff val="80000"/>
            </a:schemeClr>
          </a:solidFill>
        </p:spPr>
        <p:txBody>
          <a:bodyPr wrap="square" rtlCol="0">
            <a:spAutoFit/>
          </a:bodyPr>
          <a:lstStyle/>
          <a:p>
            <a:r>
              <a:rPr lang="de-DE" sz="2000" b="1" dirty="0"/>
              <a:t>ZIEL: </a:t>
            </a:r>
          </a:p>
          <a:p>
            <a:r>
              <a:rPr lang="de-DE" dirty="0"/>
              <a:t>Erstelle am Ende eigene Definitionen für die Begriffe „Mikrobiom“ und „Metaorganismus“ und wende diese auf den Fall von </a:t>
            </a:r>
            <a:r>
              <a:rPr lang="de-DE" dirty="0" err="1"/>
              <a:t>Meta</a:t>
            </a:r>
            <a:r>
              <a:rPr lang="de-DE" dirty="0"/>
              <a:t> an (siehe Arbeitsblatt).</a:t>
            </a:r>
          </a:p>
        </p:txBody>
      </p:sp>
      <p:cxnSp>
        <p:nvCxnSpPr>
          <p:cNvPr id="13" name="Gerader Verbinder 12">
            <a:extLst>
              <a:ext uri="{FF2B5EF4-FFF2-40B4-BE49-F238E27FC236}">
                <a16:creationId xmlns:a16="http://schemas.microsoft.com/office/drawing/2014/main" id="{9FA2605E-7647-F1D6-A581-3A7E883C3CDF}"/>
              </a:ext>
            </a:extLst>
          </p:cNvPr>
          <p:cNvCxnSpPr/>
          <p:nvPr/>
        </p:nvCxnSpPr>
        <p:spPr>
          <a:xfrm>
            <a:off x="852357" y="4360350"/>
            <a:ext cx="10467191"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 name="Gerade Verbindung mit Pfeil 14">
            <a:extLst>
              <a:ext uri="{FF2B5EF4-FFF2-40B4-BE49-F238E27FC236}">
                <a16:creationId xmlns:a16="http://schemas.microsoft.com/office/drawing/2014/main" id="{DD8F5107-992C-44AF-88F2-7FDF281BDF9A}"/>
              </a:ext>
            </a:extLst>
          </p:cNvPr>
          <p:cNvCxnSpPr/>
          <p:nvPr/>
        </p:nvCxnSpPr>
        <p:spPr>
          <a:xfrm>
            <a:off x="775261" y="2811248"/>
            <a:ext cx="0" cy="1452282"/>
          </a:xfrm>
          <a:prstGeom prst="straightConnector1">
            <a:avLst/>
          </a:prstGeom>
          <a:ln>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Gerade Verbindung mit Pfeil 15">
            <a:extLst>
              <a:ext uri="{FF2B5EF4-FFF2-40B4-BE49-F238E27FC236}">
                <a16:creationId xmlns:a16="http://schemas.microsoft.com/office/drawing/2014/main" id="{80606A4A-DA6E-10B2-3A08-1D9087AEFD31}"/>
              </a:ext>
            </a:extLst>
          </p:cNvPr>
          <p:cNvCxnSpPr/>
          <p:nvPr/>
        </p:nvCxnSpPr>
        <p:spPr>
          <a:xfrm>
            <a:off x="775261" y="4512749"/>
            <a:ext cx="0" cy="145228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feld 16">
            <a:extLst>
              <a:ext uri="{FF2B5EF4-FFF2-40B4-BE49-F238E27FC236}">
                <a16:creationId xmlns:a16="http://schemas.microsoft.com/office/drawing/2014/main" id="{96274B01-60ED-7DD9-7FD3-1F731544517F}"/>
              </a:ext>
            </a:extLst>
          </p:cNvPr>
          <p:cNvSpPr txBox="1"/>
          <p:nvPr/>
        </p:nvSpPr>
        <p:spPr>
          <a:xfrm>
            <a:off x="655065" y="6288516"/>
            <a:ext cx="5228216" cy="400110"/>
          </a:xfrm>
          <a:prstGeom prst="rect">
            <a:avLst/>
          </a:prstGeom>
          <a:noFill/>
        </p:spPr>
        <p:txBody>
          <a:bodyPr wrap="square" rtlCol="0">
            <a:spAutoFit/>
          </a:bodyPr>
          <a:lstStyle/>
          <a:p>
            <a:r>
              <a:rPr lang="de-DE" sz="2000" b="1" dirty="0"/>
              <a:t>Besprechung  der Arbeitsergebnisse im Plenum</a:t>
            </a:r>
            <a:endParaRPr lang="de-DE" dirty="0"/>
          </a:p>
        </p:txBody>
      </p:sp>
      <p:pic>
        <p:nvPicPr>
          <p:cNvPr id="18" name="Grafik 17">
            <a:extLst>
              <a:ext uri="{FF2B5EF4-FFF2-40B4-BE49-F238E27FC236}">
                <a16:creationId xmlns:a16="http://schemas.microsoft.com/office/drawing/2014/main" id="{8616F389-D1B7-5043-3CB1-E2ABC98E2AC4}"/>
              </a:ext>
            </a:extLst>
          </p:cNvPr>
          <p:cNvPicPr>
            <a:picLocks noChangeAspect="1"/>
          </p:cNvPicPr>
          <p:nvPr/>
        </p:nvPicPr>
        <p:blipFill>
          <a:blip r:embed="rId6">
            <a:duotone>
              <a:schemeClr val="bg2">
                <a:shade val="45000"/>
                <a:satMod val="135000"/>
              </a:schemeClr>
              <a:prstClr val="white"/>
            </a:duotone>
          </a:blip>
          <a:stretch>
            <a:fillRect/>
          </a:stretch>
        </p:blipFill>
        <p:spPr>
          <a:xfrm>
            <a:off x="8764866" y="3073770"/>
            <a:ext cx="2380241" cy="1189760"/>
          </a:xfrm>
          <a:prstGeom prst="rect">
            <a:avLst/>
          </a:prstGeom>
        </p:spPr>
      </p:pic>
      <p:sp>
        <p:nvSpPr>
          <p:cNvPr id="19" name="Textfeld 18">
            <a:extLst>
              <a:ext uri="{FF2B5EF4-FFF2-40B4-BE49-F238E27FC236}">
                <a16:creationId xmlns:a16="http://schemas.microsoft.com/office/drawing/2014/main" id="{08DB2E29-BF89-1D05-A870-6913E1BD27E3}"/>
              </a:ext>
            </a:extLst>
          </p:cNvPr>
          <p:cNvSpPr txBox="1"/>
          <p:nvPr/>
        </p:nvSpPr>
        <p:spPr>
          <a:xfrm>
            <a:off x="775261" y="2774017"/>
            <a:ext cx="1075765" cy="400110"/>
          </a:xfrm>
          <a:prstGeom prst="rect">
            <a:avLst/>
          </a:prstGeom>
          <a:solidFill>
            <a:schemeClr val="bg1">
              <a:lumMod val="95000"/>
            </a:schemeClr>
          </a:solidFill>
        </p:spPr>
        <p:txBody>
          <a:bodyPr wrap="square" rtlCol="0">
            <a:spAutoFit/>
          </a:bodyPr>
          <a:lstStyle/>
          <a:p>
            <a:r>
              <a:rPr lang="de-DE" sz="2000" b="1" dirty="0">
                <a:solidFill>
                  <a:schemeClr val="bg1">
                    <a:lumMod val="75000"/>
                  </a:schemeClr>
                </a:solidFill>
              </a:rPr>
              <a:t>Schritt 1</a:t>
            </a:r>
            <a:endParaRPr lang="de-DE" dirty="0">
              <a:solidFill>
                <a:schemeClr val="bg1">
                  <a:lumMod val="75000"/>
                </a:schemeClr>
              </a:solidFill>
            </a:endParaRPr>
          </a:p>
        </p:txBody>
      </p:sp>
      <p:sp>
        <p:nvSpPr>
          <p:cNvPr id="20" name="Textfeld 19">
            <a:extLst>
              <a:ext uri="{FF2B5EF4-FFF2-40B4-BE49-F238E27FC236}">
                <a16:creationId xmlns:a16="http://schemas.microsoft.com/office/drawing/2014/main" id="{11DF1C62-D20C-9AFB-82A3-CB0D09D4C543}"/>
              </a:ext>
            </a:extLst>
          </p:cNvPr>
          <p:cNvSpPr txBox="1"/>
          <p:nvPr/>
        </p:nvSpPr>
        <p:spPr>
          <a:xfrm>
            <a:off x="775261" y="4471252"/>
            <a:ext cx="1075765" cy="400110"/>
          </a:xfrm>
          <a:prstGeom prst="rect">
            <a:avLst/>
          </a:prstGeom>
          <a:solidFill>
            <a:schemeClr val="bg1">
              <a:lumMod val="95000"/>
            </a:schemeClr>
          </a:solidFill>
        </p:spPr>
        <p:txBody>
          <a:bodyPr wrap="square" rtlCol="0">
            <a:spAutoFit/>
          </a:bodyPr>
          <a:lstStyle/>
          <a:p>
            <a:r>
              <a:rPr lang="de-DE" sz="2000" b="1" dirty="0"/>
              <a:t>Schritt 2</a:t>
            </a:r>
            <a:endParaRPr lang="de-DE" dirty="0"/>
          </a:p>
        </p:txBody>
      </p:sp>
      <p:sp>
        <p:nvSpPr>
          <p:cNvPr id="22" name="Textfeld 21">
            <a:extLst>
              <a:ext uri="{FF2B5EF4-FFF2-40B4-BE49-F238E27FC236}">
                <a16:creationId xmlns:a16="http://schemas.microsoft.com/office/drawing/2014/main" id="{62C6BDB3-5C17-A480-D0A6-196F81A74796}"/>
              </a:ext>
            </a:extLst>
          </p:cNvPr>
          <p:cNvSpPr txBox="1"/>
          <p:nvPr/>
        </p:nvSpPr>
        <p:spPr>
          <a:xfrm>
            <a:off x="1911897" y="2731654"/>
            <a:ext cx="6913839" cy="1200329"/>
          </a:xfrm>
          <a:prstGeom prst="rect">
            <a:avLst/>
          </a:prstGeom>
          <a:noFill/>
        </p:spPr>
        <p:txBody>
          <a:bodyPr wrap="square">
            <a:spAutoFit/>
          </a:bodyPr>
          <a:lstStyle/>
          <a:p>
            <a:r>
              <a:rPr lang="de-DE" b="1" dirty="0">
                <a:solidFill>
                  <a:schemeClr val="bg1">
                    <a:lumMod val="85000"/>
                  </a:schemeClr>
                </a:solidFill>
              </a:rPr>
              <a:t>Beobachte gezielt und notiere zu jedem Punkt 1-2 Stichpunkte:</a:t>
            </a:r>
            <a:r>
              <a:rPr lang="de-DE" dirty="0">
                <a:solidFill>
                  <a:schemeClr val="bg1">
                    <a:lumMod val="85000"/>
                  </a:schemeClr>
                </a:solidFill>
              </a:rPr>
              <a:t> </a:t>
            </a:r>
          </a:p>
          <a:p>
            <a:pPr marL="285750" indent="-285750">
              <a:buFont typeface="Arial" panose="020B0604020202020204" pitchFamily="34" charset="0"/>
              <a:buChar char="•"/>
            </a:pPr>
            <a:r>
              <a:rPr lang="de-DE" dirty="0">
                <a:solidFill>
                  <a:schemeClr val="bg1">
                    <a:lumMod val="85000"/>
                  </a:schemeClr>
                </a:solidFill>
              </a:rPr>
              <a:t>Welche Informationen erhältst du über den Begriff </a:t>
            </a:r>
            <a:r>
              <a:rPr lang="de-DE" i="1" dirty="0">
                <a:solidFill>
                  <a:schemeClr val="bg1">
                    <a:lumMod val="85000"/>
                  </a:schemeClr>
                </a:solidFill>
              </a:rPr>
              <a:t>Metaorganismus</a:t>
            </a:r>
            <a:r>
              <a:rPr lang="de-DE" dirty="0">
                <a:solidFill>
                  <a:schemeClr val="bg1">
                    <a:lumMod val="85000"/>
                  </a:schemeClr>
                </a:solidFill>
              </a:rPr>
              <a:t>? </a:t>
            </a:r>
          </a:p>
          <a:p>
            <a:pPr marL="285750" indent="-285750">
              <a:buFont typeface="Arial" panose="020B0604020202020204" pitchFamily="34" charset="0"/>
              <a:buChar char="•"/>
            </a:pPr>
            <a:r>
              <a:rPr lang="de-DE" dirty="0">
                <a:solidFill>
                  <a:schemeClr val="bg1">
                    <a:lumMod val="85000"/>
                  </a:schemeClr>
                </a:solidFill>
              </a:rPr>
              <a:t>Welche Rolle spielen Mikroorganismen im Körper? </a:t>
            </a:r>
          </a:p>
          <a:p>
            <a:pPr marL="285750" indent="-285750">
              <a:buFont typeface="Arial" panose="020B0604020202020204" pitchFamily="34" charset="0"/>
              <a:buChar char="•"/>
            </a:pPr>
            <a:r>
              <a:rPr lang="de-DE" dirty="0">
                <a:solidFill>
                  <a:schemeClr val="bg1">
                    <a:lumMod val="85000"/>
                  </a:schemeClr>
                </a:solidFill>
              </a:rPr>
              <a:t>Warum sind Mikroorganismen wichtig für deinen Körper?</a:t>
            </a:r>
          </a:p>
        </p:txBody>
      </p:sp>
      <p:sp>
        <p:nvSpPr>
          <p:cNvPr id="24" name="Textfeld 23">
            <a:extLst>
              <a:ext uri="{FF2B5EF4-FFF2-40B4-BE49-F238E27FC236}">
                <a16:creationId xmlns:a16="http://schemas.microsoft.com/office/drawing/2014/main" id="{FFAE6880-F935-3C89-8C7D-07BD4FDC3E96}"/>
              </a:ext>
            </a:extLst>
          </p:cNvPr>
          <p:cNvSpPr txBox="1"/>
          <p:nvPr/>
        </p:nvSpPr>
        <p:spPr>
          <a:xfrm>
            <a:off x="8643126" y="2725954"/>
            <a:ext cx="2893809" cy="369332"/>
          </a:xfrm>
          <a:prstGeom prst="rect">
            <a:avLst/>
          </a:prstGeom>
          <a:noFill/>
        </p:spPr>
        <p:txBody>
          <a:bodyPr wrap="square">
            <a:spAutoFit/>
          </a:bodyPr>
          <a:lstStyle/>
          <a:p>
            <a:r>
              <a:rPr lang="de-DE" dirty="0">
                <a:solidFill>
                  <a:schemeClr val="bg1">
                    <a:lumMod val="85000"/>
                  </a:schemeClr>
                </a:solidFill>
              </a:rPr>
              <a:t>Erklärvideo: „Ich bin </a:t>
            </a:r>
            <a:r>
              <a:rPr lang="de-DE" dirty="0" err="1">
                <a:solidFill>
                  <a:schemeClr val="bg1">
                    <a:lumMod val="85000"/>
                  </a:schemeClr>
                </a:solidFill>
              </a:rPr>
              <a:t>Meta</a:t>
            </a:r>
            <a:r>
              <a:rPr lang="de-DE" dirty="0">
                <a:solidFill>
                  <a:schemeClr val="bg1">
                    <a:lumMod val="85000"/>
                  </a:schemeClr>
                </a:solidFill>
              </a:rPr>
              <a:t>“ </a:t>
            </a:r>
          </a:p>
        </p:txBody>
      </p:sp>
      <p:sp>
        <p:nvSpPr>
          <p:cNvPr id="25" name="Textfeld 24">
            <a:extLst>
              <a:ext uri="{FF2B5EF4-FFF2-40B4-BE49-F238E27FC236}">
                <a16:creationId xmlns:a16="http://schemas.microsoft.com/office/drawing/2014/main" id="{DB30ECEA-51B1-5D44-D778-9B0EB9A6EDFF}"/>
              </a:ext>
            </a:extLst>
          </p:cNvPr>
          <p:cNvSpPr txBox="1"/>
          <p:nvPr/>
        </p:nvSpPr>
        <p:spPr>
          <a:xfrm>
            <a:off x="1928121" y="4429651"/>
            <a:ext cx="6836744" cy="2261901"/>
          </a:xfrm>
          <a:prstGeom prst="rect">
            <a:avLst/>
          </a:prstGeom>
          <a:noFill/>
        </p:spPr>
        <p:txBody>
          <a:bodyPr wrap="square">
            <a:spAutoFit/>
          </a:bodyPr>
          <a:lstStyle/>
          <a:p>
            <a:r>
              <a:rPr lang="de-DE" b="1" dirty="0"/>
              <a:t>Informationstext „Wir sind nicht allein“</a:t>
            </a:r>
            <a:endParaRPr lang="de-DE" dirty="0"/>
          </a:p>
          <a:p>
            <a:pPr marL="342900" lvl="0" indent="-342900" algn="just">
              <a:lnSpc>
                <a:spcPct val="115000"/>
              </a:lnSpc>
              <a:buFont typeface="+mj-lt"/>
              <a:buAutoNum type="alphaLcPeriod"/>
            </a:pPr>
            <a:r>
              <a:rPr lang="de-DE" sz="1800" kern="100" dirty="0">
                <a:effectLst/>
                <a:latin typeface="Calibri" panose="020F0502020204030204" pitchFamily="34" charset="0"/>
                <a:ea typeface="Aptos" panose="020B0004020202020204" pitchFamily="34" charset="0"/>
                <a:cs typeface="Calibri" panose="020F0502020204030204" pitchFamily="34" charset="0"/>
              </a:rPr>
              <a:t>Formuliere in eigenen Worten eine Definition für das Mikrobiom und eine Definition für den Metaorganismus.</a:t>
            </a:r>
          </a:p>
          <a:p>
            <a:pPr marL="342900" lvl="0" indent="-342900" algn="just">
              <a:lnSpc>
                <a:spcPct val="115000"/>
              </a:lnSpc>
              <a:buFont typeface="+mj-lt"/>
              <a:buAutoNum type="alphaLcPeriod"/>
            </a:pPr>
            <a:r>
              <a:rPr lang="de-DE" sz="1800" kern="100" dirty="0">
                <a:effectLst/>
                <a:latin typeface="Calibri" panose="020F0502020204030204" pitchFamily="34" charset="0"/>
                <a:ea typeface="Aptos" panose="020B0004020202020204" pitchFamily="34" charset="0"/>
                <a:cs typeface="Calibri" panose="020F0502020204030204" pitchFamily="34" charset="0"/>
              </a:rPr>
              <a:t>Erkläre </a:t>
            </a:r>
            <a:r>
              <a:rPr lang="de-DE" sz="1800" kern="100" dirty="0" err="1">
                <a:effectLst/>
                <a:latin typeface="Calibri" panose="020F0502020204030204" pitchFamily="34" charset="0"/>
                <a:ea typeface="Aptos" panose="020B0004020202020204" pitchFamily="34" charset="0"/>
                <a:cs typeface="Calibri" panose="020F0502020204030204" pitchFamily="34" charset="0"/>
              </a:rPr>
              <a:t>Meta</a:t>
            </a:r>
            <a:r>
              <a:rPr lang="de-DE" sz="1800" kern="100" dirty="0">
                <a:effectLst/>
                <a:latin typeface="Calibri" panose="020F0502020204030204" pitchFamily="34" charset="0"/>
                <a:ea typeface="Aptos" panose="020B0004020202020204" pitchFamily="34" charset="0"/>
                <a:cs typeface="Calibri" panose="020F0502020204030204" pitchFamily="34" charset="0"/>
              </a:rPr>
              <a:t> schriftlich (3–5 Sätze): Warum kann es ihr schlecht geht, obwohl bei der ärztlichen Untersuchung organisch „alles normal aussieht?</a:t>
            </a:r>
            <a:endParaRPr lang="de-DE" sz="1800" kern="100" dirty="0">
              <a:effectLst/>
              <a:latin typeface="Calibri" panose="020F0502020204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mj-lt"/>
              <a:buAutoNum type="alphaLcPeriod"/>
            </a:pPr>
            <a:endParaRPr lang="de-DE" sz="1800" kern="100" dirty="0">
              <a:effectLst/>
              <a:latin typeface="Calibri" panose="020F0502020204030204" pitchFamily="34" charset="0"/>
              <a:ea typeface="Aptos" panose="020B0004020202020204" pitchFamily="34" charset="0"/>
              <a:cs typeface="Times New Roman" panose="02020603050405020304" pitchFamily="18" charset="0"/>
            </a:endParaRPr>
          </a:p>
        </p:txBody>
      </p:sp>
      <p:pic>
        <p:nvPicPr>
          <p:cNvPr id="26" name="item1Article3_2k">
            <a:hlinkClick r:id="" action="ppaction://media"/>
            <a:extLst>
              <a:ext uri="{FF2B5EF4-FFF2-40B4-BE49-F238E27FC236}">
                <a16:creationId xmlns:a16="http://schemas.microsoft.com/office/drawing/2014/main" id="{FEC283C9-82C3-04A6-CE88-700579D38F74}"/>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8747813" y="4457171"/>
            <a:ext cx="2439950" cy="1473234"/>
          </a:xfrm>
          <a:prstGeom prst="rect">
            <a:avLst/>
          </a:prstGeom>
        </p:spPr>
      </p:pic>
      <p:pic>
        <p:nvPicPr>
          <p:cNvPr id="10" name="Grafik 9">
            <a:extLst>
              <a:ext uri="{FF2B5EF4-FFF2-40B4-BE49-F238E27FC236}">
                <a16:creationId xmlns:a16="http://schemas.microsoft.com/office/drawing/2014/main" id="{E81E550A-6B87-73AF-2948-36AE970B18ED}"/>
              </a:ext>
            </a:extLst>
          </p:cNvPr>
          <p:cNvPicPr>
            <a:picLocks noChangeAspect="1"/>
          </p:cNvPicPr>
          <p:nvPr/>
        </p:nvPicPr>
        <p:blipFill rotWithShape="1">
          <a:blip r:embed="rId8">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2" name="Grafik 11">
            <a:extLst>
              <a:ext uri="{FF2B5EF4-FFF2-40B4-BE49-F238E27FC236}">
                <a16:creationId xmlns:a16="http://schemas.microsoft.com/office/drawing/2014/main" id="{41C8D048-01FC-2D18-85DD-E3522B565A0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14" name="Grafik 13">
            <a:extLst>
              <a:ext uri="{FF2B5EF4-FFF2-40B4-BE49-F238E27FC236}">
                <a16:creationId xmlns:a16="http://schemas.microsoft.com/office/drawing/2014/main" id="{43BFE3CB-E6B8-5672-B643-7CC078D2DD01}"/>
              </a:ext>
            </a:extLst>
          </p:cNvPr>
          <p:cNvPicPr>
            <a:picLocks noChangeAspect="1"/>
          </p:cNvPicPr>
          <p:nvPr/>
        </p:nvPicPr>
        <p:blipFill>
          <a:blip r:embed="rId10"/>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2380135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039"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6"/>
                </p:tgtEl>
              </p:cMediaNode>
            </p:video>
            <p:seq concurrent="1" nextAc="seek">
              <p:cTn id="8" restart="whenNotActive" fill="hold" evtFilter="cancelBubble" nodeType="interactiveSeq">
                <p:stCondLst>
                  <p:cond evt="onClick" delay="0">
                    <p:tgtEl>
                      <p:spTgt spid="2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6"/>
                                        </p:tgtEl>
                                      </p:cBhvr>
                                    </p:cmd>
                                  </p:childTnLst>
                                </p:cTn>
                              </p:par>
                            </p:childTnLst>
                          </p:cTn>
                        </p:par>
                      </p:childTnLst>
                    </p:cTn>
                  </p:par>
                </p:childTnLst>
              </p:cTn>
              <p:nextCondLst>
                <p:cond evt="onClick" delay="0">
                  <p:tgtEl>
                    <p:spTgt spid="26"/>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feld 3">
            <a:extLst>
              <a:ext uri="{FF2B5EF4-FFF2-40B4-BE49-F238E27FC236}">
                <a16:creationId xmlns:a16="http://schemas.microsoft.com/office/drawing/2014/main" id="{A2B40352-64EA-2531-A255-EBF78FDC24C3}"/>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sp>
        <p:nvSpPr>
          <p:cNvPr id="20" name="Textfeld 19">
            <a:extLst>
              <a:ext uri="{FF2B5EF4-FFF2-40B4-BE49-F238E27FC236}">
                <a16:creationId xmlns:a16="http://schemas.microsoft.com/office/drawing/2014/main" id="{B5B12BD7-EFC0-B79F-16A5-5BF1E9D6C0A2}"/>
              </a:ext>
            </a:extLst>
          </p:cNvPr>
          <p:cNvSpPr txBox="1"/>
          <p:nvPr/>
        </p:nvSpPr>
        <p:spPr>
          <a:xfrm>
            <a:off x="2601101" y="1996232"/>
            <a:ext cx="6096000" cy="2677656"/>
          </a:xfrm>
          <a:prstGeom prst="rect">
            <a:avLst/>
          </a:prstGeom>
          <a:noFill/>
        </p:spPr>
        <p:txBody>
          <a:bodyPr wrap="square">
            <a:spAutoFit/>
          </a:bodyPr>
          <a:lstStyle/>
          <a:p>
            <a:pPr algn="just"/>
            <a:r>
              <a:rPr lang="de-DE" sz="2400" dirty="0"/>
              <a:t>Mikrobiom:</a:t>
            </a:r>
          </a:p>
          <a:p>
            <a:pPr algn="just"/>
            <a:endParaRPr lang="de-DE" sz="2400" dirty="0"/>
          </a:p>
          <a:p>
            <a:pPr algn="just"/>
            <a:endParaRPr lang="de-DE" sz="2400" dirty="0"/>
          </a:p>
          <a:p>
            <a:pPr algn="just"/>
            <a:endParaRPr lang="de-DE" sz="2400" dirty="0"/>
          </a:p>
          <a:p>
            <a:pPr algn="just"/>
            <a:endParaRPr lang="de-DE" sz="2400" dirty="0"/>
          </a:p>
          <a:p>
            <a:pPr algn="just"/>
            <a:endParaRPr lang="de-DE" sz="2400" dirty="0"/>
          </a:p>
          <a:p>
            <a:pPr algn="just"/>
            <a:r>
              <a:rPr lang="de-DE" sz="2400" dirty="0"/>
              <a:t>Metaorganismus:</a:t>
            </a:r>
          </a:p>
        </p:txBody>
      </p:sp>
      <p:sp>
        <p:nvSpPr>
          <p:cNvPr id="2" name="Titel 1">
            <a:extLst>
              <a:ext uri="{FF2B5EF4-FFF2-40B4-BE49-F238E27FC236}">
                <a16:creationId xmlns:a16="http://schemas.microsoft.com/office/drawing/2014/main" id="{DFC572D9-5C0F-44CD-6A1F-7E3E99B7D3D3}"/>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500"/>
              </a:spcAft>
            </a:pPr>
            <a:r>
              <a:rPr lang="de-DE" sz="3200" b="1" dirty="0"/>
              <a:t>3 Wir sind viele – Das Mikrobiom</a:t>
            </a:r>
          </a:p>
          <a:p>
            <a:pPr>
              <a:spcAft>
                <a:spcPts val="500"/>
              </a:spcAft>
            </a:pPr>
            <a:r>
              <a:rPr lang="de-DE" sz="3200" b="1" dirty="0"/>
              <a:t>3.1 Der Metaorganismus</a:t>
            </a:r>
          </a:p>
        </p:txBody>
      </p:sp>
      <p:pic>
        <p:nvPicPr>
          <p:cNvPr id="11" name="Grafik 10">
            <a:extLst>
              <a:ext uri="{FF2B5EF4-FFF2-40B4-BE49-F238E27FC236}">
                <a16:creationId xmlns:a16="http://schemas.microsoft.com/office/drawing/2014/main" id="{5449D5B8-5624-2286-77F1-C53ACD1F248B}"/>
              </a:ext>
            </a:extLst>
          </p:cNvPr>
          <p:cNvPicPr>
            <a:picLocks noChangeAspect="1"/>
          </p:cNvPicPr>
          <p:nvPr/>
        </p:nvPicPr>
        <p:blipFill>
          <a:blip r:embed="rId3"/>
          <a:stretch>
            <a:fillRect/>
          </a:stretch>
        </p:blipFill>
        <p:spPr>
          <a:xfrm>
            <a:off x="681326" y="4786429"/>
            <a:ext cx="1632921" cy="1421836"/>
          </a:xfrm>
          <a:prstGeom prst="rect">
            <a:avLst/>
          </a:prstGeom>
        </p:spPr>
      </p:pic>
      <p:pic>
        <p:nvPicPr>
          <p:cNvPr id="9" name="Grafik 8">
            <a:extLst>
              <a:ext uri="{FF2B5EF4-FFF2-40B4-BE49-F238E27FC236}">
                <a16:creationId xmlns:a16="http://schemas.microsoft.com/office/drawing/2014/main" id="{403C5297-763B-59B2-56A4-50D3C96E6573}"/>
              </a:ext>
            </a:extLst>
          </p:cNvPr>
          <p:cNvPicPr>
            <a:picLocks noChangeAspect="1"/>
          </p:cNvPicPr>
          <p:nvPr/>
        </p:nvPicPr>
        <p:blipFill rotWithShape="1">
          <a:blip r:embed="rId4">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0" name="Grafik 9">
            <a:extLst>
              <a:ext uri="{FF2B5EF4-FFF2-40B4-BE49-F238E27FC236}">
                <a16:creationId xmlns:a16="http://schemas.microsoft.com/office/drawing/2014/main" id="{627876A8-4A6E-F5D9-3085-2F04BACB49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12" name="Grafik 11">
            <a:extLst>
              <a:ext uri="{FF2B5EF4-FFF2-40B4-BE49-F238E27FC236}">
                <a16:creationId xmlns:a16="http://schemas.microsoft.com/office/drawing/2014/main" id="{0E7C2558-9B51-057F-3A1C-571B41222560}"/>
              </a:ext>
            </a:extLst>
          </p:cNvPr>
          <p:cNvPicPr>
            <a:picLocks noChangeAspect="1"/>
          </p:cNvPicPr>
          <p:nvPr/>
        </p:nvPicPr>
        <p:blipFill>
          <a:blip r:embed="rId6"/>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4008477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99C90914-1104-87EB-5A96-EF431A3BC15F}"/>
              </a:ext>
            </a:extLst>
          </p:cNvPr>
          <p:cNvSpPr/>
          <p:nvPr/>
        </p:nvSpPr>
        <p:spPr>
          <a:xfrm>
            <a:off x="2601101" y="1717095"/>
            <a:ext cx="9160450" cy="4491170"/>
          </a:xfrm>
          <a:prstGeom prst="rect">
            <a:avLst/>
          </a:prstGeom>
          <a:solidFill>
            <a:srgbClr val="F7D2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feld 3">
            <a:extLst>
              <a:ext uri="{FF2B5EF4-FFF2-40B4-BE49-F238E27FC236}">
                <a16:creationId xmlns:a16="http://schemas.microsoft.com/office/drawing/2014/main" id="{A2B40352-64EA-2531-A255-EBF78FDC24C3}"/>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sp>
        <p:nvSpPr>
          <p:cNvPr id="20" name="Textfeld 19">
            <a:extLst>
              <a:ext uri="{FF2B5EF4-FFF2-40B4-BE49-F238E27FC236}">
                <a16:creationId xmlns:a16="http://schemas.microsoft.com/office/drawing/2014/main" id="{B5B12BD7-EFC0-B79F-16A5-5BF1E9D6C0A2}"/>
              </a:ext>
            </a:extLst>
          </p:cNvPr>
          <p:cNvSpPr txBox="1"/>
          <p:nvPr/>
        </p:nvSpPr>
        <p:spPr>
          <a:xfrm>
            <a:off x="2601101" y="1996232"/>
            <a:ext cx="6096000" cy="2677656"/>
          </a:xfrm>
          <a:prstGeom prst="rect">
            <a:avLst/>
          </a:prstGeom>
          <a:noFill/>
        </p:spPr>
        <p:txBody>
          <a:bodyPr wrap="square">
            <a:spAutoFit/>
          </a:bodyPr>
          <a:lstStyle/>
          <a:p>
            <a:pPr algn="just"/>
            <a:r>
              <a:rPr lang="de-DE" sz="2400" dirty="0"/>
              <a:t>Mikrobiom:</a:t>
            </a:r>
          </a:p>
          <a:p>
            <a:pPr algn="just"/>
            <a:endParaRPr lang="de-DE" sz="2400" dirty="0"/>
          </a:p>
          <a:p>
            <a:pPr algn="just"/>
            <a:endParaRPr lang="de-DE" sz="2400" dirty="0"/>
          </a:p>
          <a:p>
            <a:pPr algn="just"/>
            <a:endParaRPr lang="de-DE" sz="2400" dirty="0"/>
          </a:p>
          <a:p>
            <a:pPr algn="just"/>
            <a:endParaRPr lang="de-DE" sz="2400" dirty="0"/>
          </a:p>
          <a:p>
            <a:pPr algn="just"/>
            <a:endParaRPr lang="de-DE" sz="2400" dirty="0"/>
          </a:p>
          <a:p>
            <a:pPr algn="just"/>
            <a:r>
              <a:rPr lang="de-DE" sz="2400" dirty="0"/>
              <a:t>Metaorganismus:</a:t>
            </a:r>
          </a:p>
        </p:txBody>
      </p:sp>
      <p:sp>
        <p:nvSpPr>
          <p:cNvPr id="2" name="Titel 1">
            <a:extLst>
              <a:ext uri="{FF2B5EF4-FFF2-40B4-BE49-F238E27FC236}">
                <a16:creationId xmlns:a16="http://schemas.microsoft.com/office/drawing/2014/main" id="{DFC572D9-5C0F-44CD-6A1F-7E3E99B7D3D3}"/>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500"/>
              </a:spcAft>
            </a:pPr>
            <a:r>
              <a:rPr lang="de-DE" sz="3200" b="1" dirty="0"/>
              <a:t>3 Wir sind viele – Das Mikrobiom</a:t>
            </a:r>
          </a:p>
          <a:p>
            <a:pPr>
              <a:spcAft>
                <a:spcPts val="500"/>
              </a:spcAft>
            </a:pPr>
            <a:r>
              <a:rPr lang="de-DE" sz="3200" b="1" dirty="0"/>
              <a:t>3.1 Der Metaorganismus</a:t>
            </a:r>
          </a:p>
        </p:txBody>
      </p:sp>
      <p:pic>
        <p:nvPicPr>
          <p:cNvPr id="11" name="Grafik 10">
            <a:extLst>
              <a:ext uri="{FF2B5EF4-FFF2-40B4-BE49-F238E27FC236}">
                <a16:creationId xmlns:a16="http://schemas.microsoft.com/office/drawing/2014/main" id="{5449D5B8-5624-2286-77F1-C53ACD1F248B}"/>
              </a:ext>
            </a:extLst>
          </p:cNvPr>
          <p:cNvPicPr>
            <a:picLocks noChangeAspect="1"/>
          </p:cNvPicPr>
          <p:nvPr/>
        </p:nvPicPr>
        <p:blipFill>
          <a:blip r:embed="rId3"/>
          <a:stretch>
            <a:fillRect/>
          </a:stretch>
        </p:blipFill>
        <p:spPr>
          <a:xfrm>
            <a:off x="681326" y="4786429"/>
            <a:ext cx="1632921" cy="1421836"/>
          </a:xfrm>
          <a:prstGeom prst="rect">
            <a:avLst/>
          </a:prstGeom>
        </p:spPr>
      </p:pic>
      <p:sp>
        <p:nvSpPr>
          <p:cNvPr id="15" name="Textfeld 14">
            <a:extLst>
              <a:ext uri="{FF2B5EF4-FFF2-40B4-BE49-F238E27FC236}">
                <a16:creationId xmlns:a16="http://schemas.microsoft.com/office/drawing/2014/main" id="{578320A0-DC22-0616-31EB-037031CA1D00}"/>
              </a:ext>
            </a:extLst>
          </p:cNvPr>
          <p:cNvSpPr txBox="1"/>
          <p:nvPr/>
        </p:nvSpPr>
        <p:spPr>
          <a:xfrm>
            <a:off x="5175250" y="4146371"/>
            <a:ext cx="6545716" cy="830997"/>
          </a:xfrm>
          <a:prstGeom prst="rect">
            <a:avLst/>
          </a:prstGeom>
          <a:noFill/>
        </p:spPr>
        <p:txBody>
          <a:bodyPr wrap="square">
            <a:spAutoFit/>
          </a:bodyPr>
          <a:lstStyle/>
          <a:p>
            <a:pPr marR="0" lvl="0" algn="just" defTabSz="914400" rtl="0" eaLnBrk="1" fontAlgn="auto" latinLnBrk="0" hangingPunct="1">
              <a:lnSpc>
                <a:spcPct val="100000"/>
              </a:lnSpc>
              <a:spcBef>
                <a:spcPts val="0"/>
              </a:spcBef>
              <a:spcAft>
                <a:spcPts val="0"/>
              </a:spcAft>
              <a:buClrTx/>
              <a:buSzTx/>
              <a:tabLst/>
              <a:defRPr/>
            </a:pPr>
            <a:r>
              <a:rPr kumimoji="0" lang="de-DE" sz="2400" b="0" i="0" u="none" strike="noStrike" kern="1200" cap="none" spc="0" normalizeH="0" baseline="0" noProof="0" dirty="0">
                <a:ln>
                  <a:noFill/>
                </a:ln>
                <a:solidFill>
                  <a:prstClr val="black"/>
                </a:solidFill>
                <a:effectLst/>
                <a:uLnTx/>
                <a:uFillTx/>
                <a:latin typeface="Calibri" panose="020F0502020204030204"/>
                <a:ea typeface="+mn-ea"/>
                <a:cs typeface="+mn-cs"/>
              </a:rPr>
              <a:t>Die Einheit eines Wirts und der mit ihm verbundenen </a:t>
            </a:r>
            <a:r>
              <a:rPr lang="de-DE" sz="2400" dirty="0">
                <a:solidFill>
                  <a:prstClr val="black"/>
                </a:solidFill>
                <a:latin typeface="Calibri" panose="020F0502020204030204"/>
              </a:rPr>
              <a:t>O</a:t>
            </a:r>
            <a:r>
              <a:rPr kumimoji="0" lang="de-DE" sz="2400" b="0" i="0" u="none" strike="noStrike" kern="1200" cap="none" spc="0" normalizeH="0" baseline="0" noProof="0" dirty="0" err="1">
                <a:ln>
                  <a:noFill/>
                </a:ln>
                <a:solidFill>
                  <a:prstClr val="black"/>
                </a:solidFill>
                <a:effectLst/>
                <a:uLnTx/>
                <a:uFillTx/>
                <a:latin typeface="Calibri" panose="020F0502020204030204"/>
                <a:ea typeface="+mn-ea"/>
                <a:cs typeface="+mn-cs"/>
              </a:rPr>
              <a:t>rganismen</a:t>
            </a:r>
            <a:r>
              <a:rPr kumimoji="0" lang="de-DE" sz="24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17" name="Textfeld 16">
            <a:extLst>
              <a:ext uri="{FF2B5EF4-FFF2-40B4-BE49-F238E27FC236}">
                <a16:creationId xmlns:a16="http://schemas.microsoft.com/office/drawing/2014/main" id="{06573B8C-4335-A577-27E0-56DD2031D261}"/>
              </a:ext>
            </a:extLst>
          </p:cNvPr>
          <p:cNvSpPr txBox="1"/>
          <p:nvPr/>
        </p:nvSpPr>
        <p:spPr>
          <a:xfrm>
            <a:off x="5122090" y="4987942"/>
            <a:ext cx="6652035" cy="1200329"/>
          </a:xfrm>
          <a:prstGeom prst="rect">
            <a:avLst/>
          </a:prstGeom>
          <a:noFill/>
        </p:spPr>
        <p:txBody>
          <a:bodyPr wrap="square">
            <a:spAutoFit/>
          </a:bodyPr>
          <a:lstStyle/>
          <a:p>
            <a:pPr algn="just"/>
            <a:r>
              <a:rPr lang="de-DE" i="1" dirty="0"/>
              <a:t>Hinweis: </a:t>
            </a:r>
            <a:r>
              <a:rPr lang="de-DE" dirty="0"/>
              <a:t>Der makroskopische Wirt kann ein- oder mehrzellig sein. Zu den assoziierten Mikroorganismen gehören Bakterien, Viren und Archaeen sowie eukaryotische Arten wie symbiotische Algen, Protisten, Helminthen oder Pilze.</a:t>
            </a:r>
          </a:p>
        </p:txBody>
      </p:sp>
      <p:sp>
        <p:nvSpPr>
          <p:cNvPr id="22" name="Textfeld 21">
            <a:extLst>
              <a:ext uri="{FF2B5EF4-FFF2-40B4-BE49-F238E27FC236}">
                <a16:creationId xmlns:a16="http://schemas.microsoft.com/office/drawing/2014/main" id="{70670158-9009-6288-6919-5E4DD0D9FEA4}"/>
              </a:ext>
            </a:extLst>
          </p:cNvPr>
          <p:cNvSpPr txBox="1"/>
          <p:nvPr/>
        </p:nvSpPr>
        <p:spPr>
          <a:xfrm>
            <a:off x="5122090" y="2020575"/>
            <a:ext cx="6598876" cy="1569660"/>
          </a:xfrm>
          <a:prstGeom prst="rect">
            <a:avLst/>
          </a:prstGeom>
          <a:noFill/>
        </p:spPr>
        <p:txBody>
          <a:bodyPr wrap="square">
            <a:spAutoFit/>
          </a:bodyPr>
          <a:lstStyle/>
          <a:p>
            <a:pPr marR="0" lvl="0" algn="just" defTabSz="914400" rtl="0" eaLnBrk="1" fontAlgn="auto" latinLnBrk="0" hangingPunct="1">
              <a:lnSpc>
                <a:spcPct val="100000"/>
              </a:lnSpc>
              <a:spcBef>
                <a:spcPts val="0"/>
              </a:spcBef>
              <a:spcAft>
                <a:spcPts val="0"/>
              </a:spcAft>
              <a:buClrTx/>
              <a:buSzTx/>
              <a:tabLst/>
              <a:defRPr/>
            </a:pPr>
            <a:r>
              <a:rPr kumimoji="0" lang="de-DE" sz="2400" b="0" i="0" u="none" strike="noStrike" kern="1200" cap="none" spc="0" normalizeH="0" baseline="0" noProof="0" dirty="0">
                <a:ln>
                  <a:noFill/>
                </a:ln>
                <a:solidFill>
                  <a:prstClr val="black"/>
                </a:solidFill>
                <a:effectLst/>
                <a:uLnTx/>
                <a:uFillTx/>
                <a:latin typeface="Calibri" panose="020F0502020204030204"/>
                <a:ea typeface="+mn-ea"/>
                <a:cs typeface="+mn-cs"/>
              </a:rPr>
              <a:t>Die Gesamtheit der Mikroorganismen und ihrer Gene in einer bestimmten Umgebung, einem Organismus oder einem Teil eines Organismus, z.B. dem menschlichen Darm</a:t>
            </a:r>
          </a:p>
        </p:txBody>
      </p:sp>
      <p:pic>
        <p:nvPicPr>
          <p:cNvPr id="23" name="Grafik 22">
            <a:extLst>
              <a:ext uri="{FF2B5EF4-FFF2-40B4-BE49-F238E27FC236}">
                <a16:creationId xmlns:a16="http://schemas.microsoft.com/office/drawing/2014/main" id="{30CFB2E4-6AA6-CB67-71E5-47BC0D865447}"/>
              </a:ext>
            </a:extLst>
          </p:cNvPr>
          <p:cNvPicPr>
            <a:picLocks noChangeAspect="1"/>
          </p:cNvPicPr>
          <p:nvPr/>
        </p:nvPicPr>
        <p:blipFill rotWithShape="1">
          <a:blip r:embed="rId4">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24" name="Grafik 23">
            <a:extLst>
              <a:ext uri="{FF2B5EF4-FFF2-40B4-BE49-F238E27FC236}">
                <a16:creationId xmlns:a16="http://schemas.microsoft.com/office/drawing/2014/main" id="{FB33D911-B1F6-D570-1061-4217476247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25" name="Grafik 24">
            <a:extLst>
              <a:ext uri="{FF2B5EF4-FFF2-40B4-BE49-F238E27FC236}">
                <a16:creationId xmlns:a16="http://schemas.microsoft.com/office/drawing/2014/main" id="{B1DD3C69-A9F2-2912-3660-2C5E5CDB3205}"/>
              </a:ext>
            </a:extLst>
          </p:cNvPr>
          <p:cNvPicPr>
            <a:picLocks noChangeAspect="1"/>
          </p:cNvPicPr>
          <p:nvPr/>
        </p:nvPicPr>
        <p:blipFill>
          <a:blip r:embed="rId6"/>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31679048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feld 3">
            <a:extLst>
              <a:ext uri="{FF2B5EF4-FFF2-40B4-BE49-F238E27FC236}">
                <a16:creationId xmlns:a16="http://schemas.microsoft.com/office/drawing/2014/main" id="{A2B40352-64EA-2531-A255-EBF78FDC24C3}"/>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sp>
        <p:nvSpPr>
          <p:cNvPr id="2" name="Titel 1">
            <a:extLst>
              <a:ext uri="{FF2B5EF4-FFF2-40B4-BE49-F238E27FC236}">
                <a16:creationId xmlns:a16="http://schemas.microsoft.com/office/drawing/2014/main" id="{DFC572D9-5C0F-44CD-6A1F-7E3E99B7D3D3}"/>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500"/>
              </a:spcAft>
            </a:pPr>
            <a:r>
              <a:rPr lang="de-DE" sz="3200" b="1" dirty="0"/>
              <a:t>3 Wir sind viele – Das Mikrobiom</a:t>
            </a:r>
          </a:p>
          <a:p>
            <a:pPr>
              <a:spcAft>
                <a:spcPts val="500"/>
              </a:spcAft>
            </a:pPr>
            <a:r>
              <a:rPr lang="de-DE" sz="3200" b="1" dirty="0"/>
              <a:t>3.1 Der Metaorganismus</a:t>
            </a:r>
          </a:p>
        </p:txBody>
      </p:sp>
      <p:sp>
        <p:nvSpPr>
          <p:cNvPr id="7" name="Rechteck: abgerundete Ecken 6">
            <a:extLst>
              <a:ext uri="{FF2B5EF4-FFF2-40B4-BE49-F238E27FC236}">
                <a16:creationId xmlns:a16="http://schemas.microsoft.com/office/drawing/2014/main" id="{4868ABB5-164A-7379-DC6D-2853C5369A9E}"/>
              </a:ext>
            </a:extLst>
          </p:cNvPr>
          <p:cNvSpPr/>
          <p:nvPr/>
        </p:nvSpPr>
        <p:spPr>
          <a:xfrm>
            <a:off x="471034" y="2151420"/>
            <a:ext cx="11117341" cy="2022794"/>
          </a:xfrm>
          <a:prstGeom prst="roundRect">
            <a:avLst/>
          </a:prstGeom>
          <a:solidFill>
            <a:srgbClr val="DFF7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itel 1">
            <a:extLst>
              <a:ext uri="{FF2B5EF4-FFF2-40B4-BE49-F238E27FC236}">
                <a16:creationId xmlns:a16="http://schemas.microsoft.com/office/drawing/2014/main" id="{A6B8B3F3-673D-4859-7BF8-1964DAE283A9}"/>
              </a:ext>
            </a:extLst>
          </p:cNvPr>
          <p:cNvSpPr txBox="1">
            <a:spLocks/>
          </p:cNvSpPr>
          <p:nvPr/>
        </p:nvSpPr>
        <p:spPr>
          <a:xfrm>
            <a:off x="2585070" y="2204994"/>
            <a:ext cx="7857962" cy="18503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just">
              <a:lnSpc>
                <a:spcPct val="115000"/>
              </a:lnSpc>
              <a:spcAft>
                <a:spcPts val="800"/>
              </a:spcAft>
            </a:pPr>
            <a:r>
              <a:rPr lang="de-DE" sz="3200" kern="100" dirty="0">
                <a:effectLst/>
                <a:latin typeface="Calibri" panose="020F0502020204030204" pitchFamily="34" charset="0"/>
                <a:ea typeface="Aptos" panose="020B0004020202020204" pitchFamily="34" charset="0"/>
                <a:cs typeface="Calibri" panose="020F0502020204030204" pitchFamily="34" charset="0"/>
              </a:rPr>
              <a:t>Erkläre </a:t>
            </a:r>
            <a:r>
              <a:rPr lang="de-DE" sz="3200" kern="100" dirty="0" err="1">
                <a:effectLst/>
                <a:latin typeface="Calibri" panose="020F0502020204030204" pitchFamily="34" charset="0"/>
                <a:ea typeface="Aptos" panose="020B0004020202020204" pitchFamily="34" charset="0"/>
                <a:cs typeface="Calibri" panose="020F0502020204030204" pitchFamily="34" charset="0"/>
              </a:rPr>
              <a:t>Meta</a:t>
            </a:r>
            <a:r>
              <a:rPr lang="de-DE" sz="3200" kern="100" dirty="0">
                <a:latin typeface="Calibri" panose="020F0502020204030204" pitchFamily="34" charset="0"/>
                <a:ea typeface="Aptos" panose="020B0004020202020204" pitchFamily="34" charset="0"/>
                <a:cs typeface="Calibri" panose="020F0502020204030204" pitchFamily="34" charset="0"/>
              </a:rPr>
              <a:t>…</a:t>
            </a:r>
          </a:p>
          <a:p>
            <a:pPr lvl="0" algn="just">
              <a:lnSpc>
                <a:spcPct val="115000"/>
              </a:lnSpc>
              <a:spcAft>
                <a:spcPts val="800"/>
              </a:spcAft>
            </a:pPr>
            <a:r>
              <a:rPr lang="de-DE" sz="2400" kern="100" dirty="0">
                <a:latin typeface="Calibri" panose="020F0502020204030204" pitchFamily="34" charset="0"/>
                <a:ea typeface="Aptos" panose="020B0004020202020204" pitchFamily="34" charset="0"/>
                <a:cs typeface="Calibri" panose="020F0502020204030204" pitchFamily="34" charset="0"/>
              </a:rPr>
              <a:t>…</a:t>
            </a:r>
            <a:r>
              <a:rPr lang="de-DE" sz="2400" kern="100" dirty="0">
                <a:effectLst/>
                <a:latin typeface="Calibri" panose="020F0502020204030204" pitchFamily="34" charset="0"/>
                <a:ea typeface="Aptos" panose="020B0004020202020204" pitchFamily="34" charset="0"/>
                <a:cs typeface="Calibri" panose="020F0502020204030204" pitchFamily="34" charset="0"/>
              </a:rPr>
              <a:t>warum es ihr schlecht gehen kann, obwohl bei der ärztlichen Untersuchung organisch alles in Ordnung scheint.</a:t>
            </a:r>
            <a:endParaRPr lang="de-DE" sz="2400" kern="100" dirty="0">
              <a:effectLst/>
              <a:latin typeface="Calibri" panose="020F0502020204030204" pitchFamily="34" charset="0"/>
              <a:ea typeface="Aptos" panose="020B0004020202020204" pitchFamily="34" charset="0"/>
              <a:cs typeface="Times New Roman" panose="02020603050405020304" pitchFamily="18" charset="0"/>
            </a:endParaRPr>
          </a:p>
        </p:txBody>
      </p:sp>
      <p:pic>
        <p:nvPicPr>
          <p:cNvPr id="3" name="Grafik 2">
            <a:extLst>
              <a:ext uri="{FF2B5EF4-FFF2-40B4-BE49-F238E27FC236}">
                <a16:creationId xmlns:a16="http://schemas.microsoft.com/office/drawing/2014/main" id="{5D17F5B4-B9BE-D397-6B47-F75B847868F5}"/>
              </a:ext>
            </a:extLst>
          </p:cNvPr>
          <p:cNvPicPr>
            <a:picLocks noChangeAspect="1"/>
          </p:cNvPicPr>
          <p:nvPr/>
        </p:nvPicPr>
        <p:blipFill>
          <a:blip r:embed="rId3"/>
          <a:stretch>
            <a:fillRect/>
          </a:stretch>
        </p:blipFill>
        <p:spPr>
          <a:xfrm>
            <a:off x="9227071" y="4163314"/>
            <a:ext cx="2493042" cy="2313728"/>
          </a:xfrm>
          <a:prstGeom prst="rect">
            <a:avLst/>
          </a:prstGeom>
        </p:spPr>
      </p:pic>
      <p:pic>
        <p:nvPicPr>
          <p:cNvPr id="13" name="Grafik 12">
            <a:extLst>
              <a:ext uri="{FF2B5EF4-FFF2-40B4-BE49-F238E27FC236}">
                <a16:creationId xmlns:a16="http://schemas.microsoft.com/office/drawing/2014/main" id="{F00F89D4-AF7D-F456-6DFA-1EF926BE4623}"/>
              </a:ext>
            </a:extLst>
          </p:cNvPr>
          <p:cNvPicPr>
            <a:picLocks noChangeAspect="1"/>
          </p:cNvPicPr>
          <p:nvPr/>
        </p:nvPicPr>
        <p:blipFill>
          <a:blip r:embed="rId4">
            <a:extLst>
              <a:ext uri="{28A0092B-C50C-407E-A947-70E740481C1C}">
                <a14:useLocalDpi xmlns:a14="http://schemas.microsoft.com/office/drawing/2010/main" val="0"/>
              </a:ext>
            </a:extLst>
          </a:blip>
          <a:srcRect t="15422"/>
          <a:stretch/>
        </p:blipFill>
        <p:spPr>
          <a:xfrm>
            <a:off x="796699" y="2544255"/>
            <a:ext cx="1462706" cy="1237124"/>
          </a:xfrm>
          <a:prstGeom prst="rect">
            <a:avLst/>
          </a:prstGeom>
        </p:spPr>
      </p:pic>
      <p:pic>
        <p:nvPicPr>
          <p:cNvPr id="10" name="Grafik 9">
            <a:extLst>
              <a:ext uri="{FF2B5EF4-FFF2-40B4-BE49-F238E27FC236}">
                <a16:creationId xmlns:a16="http://schemas.microsoft.com/office/drawing/2014/main" id="{8853E8FF-F00A-1C55-E340-4EB12DC97218}"/>
              </a:ext>
            </a:extLst>
          </p:cNvPr>
          <p:cNvPicPr>
            <a:picLocks noChangeAspect="1"/>
          </p:cNvPicPr>
          <p:nvPr/>
        </p:nvPicPr>
        <p:blipFill rotWithShape="1">
          <a:blip r:embed="rId5">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2" name="Grafik 11">
            <a:extLst>
              <a:ext uri="{FF2B5EF4-FFF2-40B4-BE49-F238E27FC236}">
                <a16:creationId xmlns:a16="http://schemas.microsoft.com/office/drawing/2014/main" id="{D00263DD-0A91-B966-EEB4-9834D54EE4F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14" name="Grafik 13">
            <a:extLst>
              <a:ext uri="{FF2B5EF4-FFF2-40B4-BE49-F238E27FC236}">
                <a16:creationId xmlns:a16="http://schemas.microsoft.com/office/drawing/2014/main" id="{7E34A1AC-0981-2B93-F9B6-F7D2800D9985}"/>
              </a:ext>
            </a:extLst>
          </p:cNvPr>
          <p:cNvPicPr>
            <a:picLocks noChangeAspect="1"/>
          </p:cNvPicPr>
          <p:nvPr/>
        </p:nvPicPr>
        <p:blipFill>
          <a:blip r:embed="rId7"/>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1554305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99C90914-1104-87EB-5A96-EF431A3BC15F}"/>
              </a:ext>
            </a:extLst>
          </p:cNvPr>
          <p:cNvSpPr/>
          <p:nvPr/>
        </p:nvSpPr>
        <p:spPr>
          <a:xfrm>
            <a:off x="2601101" y="1717095"/>
            <a:ext cx="9160450" cy="4491170"/>
          </a:xfrm>
          <a:prstGeom prst="rect">
            <a:avLst/>
          </a:prstGeom>
          <a:solidFill>
            <a:srgbClr val="F7D2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feld 3">
            <a:extLst>
              <a:ext uri="{FF2B5EF4-FFF2-40B4-BE49-F238E27FC236}">
                <a16:creationId xmlns:a16="http://schemas.microsoft.com/office/drawing/2014/main" id="{A2B40352-64EA-2531-A255-EBF78FDC24C3}"/>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sp>
        <p:nvSpPr>
          <p:cNvPr id="20" name="Textfeld 19">
            <a:extLst>
              <a:ext uri="{FF2B5EF4-FFF2-40B4-BE49-F238E27FC236}">
                <a16:creationId xmlns:a16="http://schemas.microsoft.com/office/drawing/2014/main" id="{B5B12BD7-EFC0-B79F-16A5-5BF1E9D6C0A2}"/>
              </a:ext>
            </a:extLst>
          </p:cNvPr>
          <p:cNvSpPr txBox="1"/>
          <p:nvPr/>
        </p:nvSpPr>
        <p:spPr>
          <a:xfrm>
            <a:off x="2601100" y="1996232"/>
            <a:ext cx="9160449" cy="3896195"/>
          </a:xfrm>
          <a:prstGeom prst="rect">
            <a:avLst/>
          </a:prstGeom>
          <a:noFill/>
        </p:spPr>
        <p:txBody>
          <a:bodyPr wrap="square">
            <a:spAutoFit/>
          </a:bodyPr>
          <a:lstStyle/>
          <a:p>
            <a:pPr marL="457200" algn="just">
              <a:lnSpc>
                <a:spcPct val="115000"/>
              </a:lnSpc>
            </a:pPr>
            <a:r>
              <a:rPr lang="de-DE" sz="1800" kern="100" dirty="0" err="1">
                <a:effectLst/>
                <a:latin typeface="Calibri" panose="020F0502020204030204" pitchFamily="34" charset="0"/>
                <a:ea typeface="Aptos" panose="020B0004020202020204" pitchFamily="34" charset="0"/>
                <a:cs typeface="Calibri" panose="020F0502020204030204" pitchFamily="34" charset="0"/>
              </a:rPr>
              <a:t>Meta</a:t>
            </a:r>
            <a:r>
              <a:rPr lang="de-DE" sz="1800" kern="100" dirty="0">
                <a:effectLst/>
                <a:latin typeface="Calibri" panose="020F0502020204030204" pitchFamily="34" charset="0"/>
                <a:ea typeface="Aptos" panose="020B0004020202020204" pitchFamily="34" charset="0"/>
                <a:cs typeface="Calibri" panose="020F0502020204030204" pitchFamily="34" charset="0"/>
              </a:rPr>
              <a:t> ist ein Metaorganismus, weil ihr Körper nicht nur aus menschlichen Zellen besteht, sondern auch von vielen Mikroorganismen im Darm besiedelt wird. Dieses Mikrobiom übernimmt wichtige Funktionen für die Gesundheit, zum Beispiel bei der Verdauung, der Unterstützung des Immunsystems und dem Stoffwechsel.</a:t>
            </a:r>
            <a:endParaRPr lang="de-DE" sz="1800" kern="100" dirty="0">
              <a:effectLst/>
              <a:latin typeface="Calibri" panose="020F0502020204030204" pitchFamily="34" charset="0"/>
              <a:ea typeface="Aptos" panose="020B0004020202020204" pitchFamily="34" charset="0"/>
              <a:cs typeface="Times New Roman" panose="02020603050405020304" pitchFamily="18" charset="0"/>
            </a:endParaRPr>
          </a:p>
          <a:p>
            <a:pPr marL="457200" algn="just">
              <a:lnSpc>
                <a:spcPct val="115000"/>
              </a:lnSpc>
            </a:pPr>
            <a:r>
              <a:rPr lang="de-DE" sz="1800" kern="100" dirty="0">
                <a:effectLst/>
                <a:latin typeface="Calibri" panose="020F0502020204030204" pitchFamily="34" charset="0"/>
                <a:ea typeface="Aptos" panose="020B0004020202020204" pitchFamily="34" charset="0"/>
                <a:cs typeface="Calibri" panose="020F0502020204030204" pitchFamily="34" charset="0"/>
              </a:rPr>
              <a:t> </a:t>
            </a:r>
            <a:endParaRPr lang="de-DE" sz="1800" kern="100" dirty="0">
              <a:effectLst/>
              <a:latin typeface="Calibri" panose="020F0502020204030204" pitchFamily="34" charset="0"/>
              <a:ea typeface="Aptos" panose="020B0004020202020204" pitchFamily="34" charset="0"/>
              <a:cs typeface="Times New Roman" panose="02020603050405020304" pitchFamily="18" charset="0"/>
            </a:endParaRPr>
          </a:p>
          <a:p>
            <a:pPr marL="457200" algn="just">
              <a:lnSpc>
                <a:spcPct val="115000"/>
              </a:lnSpc>
            </a:pPr>
            <a:r>
              <a:rPr lang="de-DE" sz="1800" kern="100" dirty="0">
                <a:effectLst/>
                <a:latin typeface="Calibri" panose="020F0502020204030204" pitchFamily="34" charset="0"/>
                <a:ea typeface="Aptos" panose="020B0004020202020204" pitchFamily="34" charset="0"/>
                <a:cs typeface="Calibri" panose="020F0502020204030204" pitchFamily="34" charset="0"/>
              </a:rPr>
              <a:t>Bei </a:t>
            </a:r>
            <a:r>
              <a:rPr lang="de-DE" sz="1800" kern="100" dirty="0" err="1">
                <a:effectLst/>
                <a:latin typeface="Calibri" panose="020F0502020204030204" pitchFamily="34" charset="0"/>
                <a:ea typeface="Aptos" panose="020B0004020202020204" pitchFamily="34" charset="0"/>
                <a:cs typeface="Calibri" panose="020F0502020204030204" pitchFamily="34" charset="0"/>
              </a:rPr>
              <a:t>Meta</a:t>
            </a:r>
            <a:r>
              <a:rPr lang="de-DE" sz="1800" kern="100" dirty="0">
                <a:effectLst/>
                <a:latin typeface="Calibri" panose="020F0502020204030204" pitchFamily="34" charset="0"/>
                <a:ea typeface="Aptos" panose="020B0004020202020204" pitchFamily="34" charset="0"/>
                <a:cs typeface="Calibri" panose="020F0502020204030204" pitchFamily="34" charset="0"/>
              </a:rPr>
              <a:t> ist die Vielfalt der Darmbakterien nach einer früheren Antibiotika-Behandlung stark reduziert. Obwohl das Verdauungssystem selbst unauffällig ist, ist dadurch das Gleichgewicht des Mikrobioms gestört.</a:t>
            </a:r>
            <a:endParaRPr lang="de-DE" sz="1800" kern="100" dirty="0">
              <a:effectLst/>
              <a:latin typeface="Calibri" panose="020F0502020204030204" pitchFamily="34" charset="0"/>
              <a:ea typeface="Aptos" panose="020B0004020202020204" pitchFamily="34" charset="0"/>
              <a:cs typeface="Times New Roman" panose="02020603050405020304" pitchFamily="18" charset="0"/>
            </a:endParaRPr>
          </a:p>
          <a:p>
            <a:pPr marL="457200" algn="just">
              <a:lnSpc>
                <a:spcPct val="115000"/>
              </a:lnSpc>
            </a:pPr>
            <a:r>
              <a:rPr lang="de-DE" sz="1800" kern="100" dirty="0">
                <a:effectLst/>
                <a:latin typeface="Calibri" panose="020F0502020204030204" pitchFamily="34" charset="0"/>
                <a:ea typeface="Aptos" panose="020B0004020202020204" pitchFamily="34" charset="0"/>
                <a:cs typeface="Calibri" panose="020F0502020204030204" pitchFamily="34" charset="0"/>
              </a:rPr>
              <a:t> </a:t>
            </a:r>
            <a:endParaRPr lang="de-DE" sz="1800" kern="100" dirty="0">
              <a:effectLst/>
              <a:latin typeface="Calibri" panose="020F0502020204030204" pitchFamily="34" charset="0"/>
              <a:ea typeface="Aptos" panose="020B0004020202020204" pitchFamily="34" charset="0"/>
              <a:cs typeface="Times New Roman" panose="02020603050405020304" pitchFamily="18" charset="0"/>
            </a:endParaRPr>
          </a:p>
          <a:p>
            <a:pPr marL="457200" algn="just">
              <a:lnSpc>
                <a:spcPct val="115000"/>
              </a:lnSpc>
              <a:spcAft>
                <a:spcPts val="800"/>
              </a:spcAft>
            </a:pPr>
            <a:r>
              <a:rPr lang="de-DE" sz="1800" kern="100" dirty="0">
                <a:effectLst/>
                <a:latin typeface="Calibri" panose="020F0502020204030204" pitchFamily="34" charset="0"/>
                <a:ea typeface="Aptos" panose="020B0004020202020204" pitchFamily="34" charset="0"/>
                <a:cs typeface="Calibri" panose="020F0502020204030204" pitchFamily="34" charset="0"/>
              </a:rPr>
              <a:t>Das Mikrobiom ist wichtig für </a:t>
            </a:r>
            <a:r>
              <a:rPr lang="de-DE" sz="1800" kern="100" dirty="0" err="1">
                <a:effectLst/>
                <a:latin typeface="Calibri" panose="020F0502020204030204" pitchFamily="34" charset="0"/>
                <a:ea typeface="Aptos" panose="020B0004020202020204" pitchFamily="34" charset="0"/>
                <a:cs typeface="Calibri" panose="020F0502020204030204" pitchFamily="34" charset="0"/>
              </a:rPr>
              <a:t>Meta</a:t>
            </a:r>
            <a:r>
              <a:rPr lang="de-DE" sz="1800" kern="100" dirty="0">
                <a:effectLst/>
                <a:latin typeface="Calibri" panose="020F0502020204030204" pitchFamily="34" charset="0"/>
                <a:ea typeface="Aptos" panose="020B0004020202020204" pitchFamily="34" charset="0"/>
                <a:cs typeface="Calibri" panose="020F0502020204030204" pitchFamily="34" charset="0"/>
              </a:rPr>
              <a:t>, weil es den Körper wie ein zusätzliches „Organ“ unterstützt. Wenn dieses Gleichgewicht gestört ist, kann es trotz unauffälliger medizinischer Befunde zu Beschwerden kommen.</a:t>
            </a:r>
            <a:endParaRPr lang="de-DE" sz="1800" kern="100" dirty="0">
              <a:effectLst/>
              <a:latin typeface="Calibri" panose="020F0502020204030204" pitchFamily="34" charset="0"/>
              <a:ea typeface="Aptos" panose="020B0004020202020204" pitchFamily="34" charset="0"/>
              <a:cs typeface="Times New Roman" panose="02020603050405020304" pitchFamily="18" charset="0"/>
            </a:endParaRPr>
          </a:p>
        </p:txBody>
      </p:sp>
      <p:sp>
        <p:nvSpPr>
          <p:cNvPr id="2" name="Titel 1">
            <a:extLst>
              <a:ext uri="{FF2B5EF4-FFF2-40B4-BE49-F238E27FC236}">
                <a16:creationId xmlns:a16="http://schemas.microsoft.com/office/drawing/2014/main" id="{DFC572D9-5C0F-44CD-6A1F-7E3E99B7D3D3}"/>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500"/>
              </a:spcAft>
            </a:pPr>
            <a:r>
              <a:rPr lang="de-DE" sz="3200" b="1" dirty="0"/>
              <a:t>3 Wir sind viele – Das Mikrobiom</a:t>
            </a:r>
          </a:p>
          <a:p>
            <a:pPr>
              <a:spcAft>
                <a:spcPts val="500"/>
              </a:spcAft>
            </a:pPr>
            <a:r>
              <a:rPr lang="de-DE" sz="3200" b="1" dirty="0"/>
              <a:t>3.1 Der Metaorganismus</a:t>
            </a:r>
          </a:p>
        </p:txBody>
      </p:sp>
      <p:pic>
        <p:nvPicPr>
          <p:cNvPr id="11" name="Grafik 10">
            <a:extLst>
              <a:ext uri="{FF2B5EF4-FFF2-40B4-BE49-F238E27FC236}">
                <a16:creationId xmlns:a16="http://schemas.microsoft.com/office/drawing/2014/main" id="{5449D5B8-5624-2286-77F1-C53ACD1F248B}"/>
              </a:ext>
            </a:extLst>
          </p:cNvPr>
          <p:cNvPicPr>
            <a:picLocks noChangeAspect="1"/>
          </p:cNvPicPr>
          <p:nvPr/>
        </p:nvPicPr>
        <p:blipFill>
          <a:blip r:embed="rId3"/>
          <a:stretch>
            <a:fillRect/>
          </a:stretch>
        </p:blipFill>
        <p:spPr>
          <a:xfrm>
            <a:off x="681326" y="4786429"/>
            <a:ext cx="1632921" cy="1421836"/>
          </a:xfrm>
          <a:prstGeom prst="rect">
            <a:avLst/>
          </a:prstGeom>
        </p:spPr>
      </p:pic>
      <p:pic>
        <p:nvPicPr>
          <p:cNvPr id="3" name="Grafik 2">
            <a:extLst>
              <a:ext uri="{FF2B5EF4-FFF2-40B4-BE49-F238E27FC236}">
                <a16:creationId xmlns:a16="http://schemas.microsoft.com/office/drawing/2014/main" id="{5A51F253-469D-72D8-0DA8-5DC85EDBF294}"/>
              </a:ext>
            </a:extLst>
          </p:cNvPr>
          <p:cNvPicPr>
            <a:picLocks noChangeAspect="1"/>
          </p:cNvPicPr>
          <p:nvPr/>
        </p:nvPicPr>
        <p:blipFill rotWithShape="1">
          <a:blip r:embed="rId4">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0" name="Grafik 9">
            <a:extLst>
              <a:ext uri="{FF2B5EF4-FFF2-40B4-BE49-F238E27FC236}">
                <a16:creationId xmlns:a16="http://schemas.microsoft.com/office/drawing/2014/main" id="{1363BBA6-6123-F4B2-3C90-E7DC6FCD68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12" name="Grafik 11">
            <a:extLst>
              <a:ext uri="{FF2B5EF4-FFF2-40B4-BE49-F238E27FC236}">
                <a16:creationId xmlns:a16="http://schemas.microsoft.com/office/drawing/2014/main" id="{D957BC17-3CAA-164E-D3E1-055AE84D40E5}"/>
              </a:ext>
            </a:extLst>
          </p:cNvPr>
          <p:cNvPicPr>
            <a:picLocks noChangeAspect="1"/>
          </p:cNvPicPr>
          <p:nvPr/>
        </p:nvPicPr>
        <p:blipFill>
          <a:blip r:embed="rId6"/>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4025783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2AADD16D-BDBC-AE5C-138B-EE498BD6F2FB}"/>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500"/>
              </a:spcAft>
            </a:pPr>
            <a:r>
              <a:rPr lang="de-DE" sz="3200" b="1" dirty="0"/>
              <a:t>3 Wir sind viele – Das Mikrobiom</a:t>
            </a:r>
          </a:p>
          <a:p>
            <a:pPr>
              <a:spcAft>
                <a:spcPts val="500"/>
              </a:spcAft>
            </a:pPr>
            <a:r>
              <a:rPr lang="de-DE" sz="3200" b="1" dirty="0"/>
              <a:t>3.1 Der Metaorganismus</a:t>
            </a:r>
          </a:p>
        </p:txBody>
      </p:sp>
      <p:sp>
        <p:nvSpPr>
          <p:cNvPr id="2" name="Textfeld 1">
            <a:extLst>
              <a:ext uri="{FF2B5EF4-FFF2-40B4-BE49-F238E27FC236}">
                <a16:creationId xmlns:a16="http://schemas.microsoft.com/office/drawing/2014/main" id="{DB302159-9D00-5F05-939E-608D931539B9}"/>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sp>
        <p:nvSpPr>
          <p:cNvPr id="7" name="Rechteck: abgerundete Ecken 6">
            <a:extLst>
              <a:ext uri="{FF2B5EF4-FFF2-40B4-BE49-F238E27FC236}">
                <a16:creationId xmlns:a16="http://schemas.microsoft.com/office/drawing/2014/main" id="{1B0910FF-A466-0414-7002-64195F4BEB47}"/>
              </a:ext>
            </a:extLst>
          </p:cNvPr>
          <p:cNvSpPr/>
          <p:nvPr/>
        </p:nvSpPr>
        <p:spPr>
          <a:xfrm>
            <a:off x="9251577" y="529373"/>
            <a:ext cx="2345167" cy="509246"/>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1">
                    <a:lumMod val="50000"/>
                  </a:schemeClr>
                </a:solidFill>
              </a:rPr>
              <a:t>Vertiefung</a:t>
            </a:r>
          </a:p>
        </p:txBody>
      </p:sp>
      <p:sp>
        <p:nvSpPr>
          <p:cNvPr id="9" name="Rechteck 8">
            <a:extLst>
              <a:ext uri="{FF2B5EF4-FFF2-40B4-BE49-F238E27FC236}">
                <a16:creationId xmlns:a16="http://schemas.microsoft.com/office/drawing/2014/main" id="{1A7B7221-EBC3-DC91-91F9-8B977375BB8B}"/>
              </a:ext>
            </a:extLst>
          </p:cNvPr>
          <p:cNvSpPr/>
          <p:nvPr/>
        </p:nvSpPr>
        <p:spPr>
          <a:xfrm>
            <a:off x="622301" y="1696417"/>
            <a:ext cx="11098666" cy="2949486"/>
          </a:xfrm>
          <a:prstGeom prst="rect">
            <a:avLst/>
          </a:prstGeom>
          <a:solidFill>
            <a:schemeClr val="accent1">
              <a:lumMod val="20000"/>
              <a:lumOff val="8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a:extLst>
              <a:ext uri="{FF2B5EF4-FFF2-40B4-BE49-F238E27FC236}">
                <a16:creationId xmlns:a16="http://schemas.microsoft.com/office/drawing/2014/main" id="{C2B29979-72ED-B193-4860-EC8436A8F03D}"/>
              </a:ext>
            </a:extLst>
          </p:cNvPr>
          <p:cNvSpPr txBox="1"/>
          <p:nvPr/>
        </p:nvSpPr>
        <p:spPr>
          <a:xfrm>
            <a:off x="1930242" y="1722398"/>
            <a:ext cx="9810818" cy="2893100"/>
          </a:xfrm>
          <a:prstGeom prst="rect">
            <a:avLst/>
          </a:prstGeom>
          <a:noFill/>
          <a:ln>
            <a:noFill/>
          </a:ln>
        </p:spPr>
        <p:txBody>
          <a:bodyPr wrap="square">
            <a:spAutoFit/>
          </a:bodyPr>
          <a:lstStyle/>
          <a:p>
            <a:pPr algn="just"/>
            <a:r>
              <a:rPr lang="de-DE" sz="3200" dirty="0"/>
              <a:t>Aufgabe </a:t>
            </a:r>
            <a:r>
              <a:rPr lang="de-DE" sz="2000" dirty="0"/>
              <a:t>(EA, 20 min)</a:t>
            </a:r>
          </a:p>
          <a:p>
            <a:pPr algn="just"/>
            <a:endParaRPr lang="de-DE" sz="1000" dirty="0"/>
          </a:p>
          <a:p>
            <a:pPr marL="457200" indent="-457200" algn="just">
              <a:buFont typeface="+mj-lt"/>
              <a:buAutoNum type="alphaLcPeriod"/>
            </a:pPr>
            <a:r>
              <a:rPr lang="de-DE" sz="2000" dirty="0"/>
              <a:t>Wähle einen Modellorganismus aus (</a:t>
            </a:r>
            <a:r>
              <a:rPr lang="de-DE" sz="2000" i="1" dirty="0"/>
              <a:t>C. </a:t>
            </a:r>
            <a:r>
              <a:rPr lang="de-DE" sz="2000" i="1" dirty="0" err="1"/>
              <a:t>elegans</a:t>
            </a:r>
            <a:r>
              <a:rPr lang="de-DE" sz="2000" dirty="0"/>
              <a:t>, Hydra, Schwamm oder Mensch).</a:t>
            </a:r>
          </a:p>
          <a:p>
            <a:pPr marL="457200" indent="-457200" algn="just">
              <a:buFont typeface="+mj-lt"/>
              <a:buAutoNum type="alphaLcPeriod"/>
            </a:pPr>
            <a:r>
              <a:rPr lang="de-DE" sz="2000" dirty="0"/>
              <a:t>Arbeite den Text in Einzel- oder Partnerarbeit durch.</a:t>
            </a:r>
          </a:p>
          <a:p>
            <a:pPr marL="457200" indent="-457200" algn="just">
              <a:buFont typeface="+mj-lt"/>
              <a:buAutoNum type="alphaLcPeriod"/>
            </a:pPr>
            <a:r>
              <a:rPr lang="de-DE" sz="2000" dirty="0"/>
              <a:t>Bearbeite folgende Aufgaben schriftlich: Formuliere 3 Kernaussagen zum Modellorganismus. Erkläre: Welche Rolle spielen Mikroorganismen im Zusammenspiel mit dem Wirt? Was zeigt dieses Beispiel über das Mikrobiom?</a:t>
            </a:r>
          </a:p>
          <a:p>
            <a:pPr marL="457200" indent="-457200" algn="just">
              <a:buFont typeface="+mj-lt"/>
              <a:buAutoNum type="alphaLcPeriod"/>
            </a:pPr>
            <a:r>
              <a:rPr lang="de-DE" sz="2000" dirty="0"/>
              <a:t>Rückbezug: Überprüfe deine bisherige Definition von Mikrobiom und Metaorganismus und ergänze oder korrigiere sie gegebenenfalls.</a:t>
            </a:r>
          </a:p>
        </p:txBody>
      </p:sp>
      <p:pic>
        <p:nvPicPr>
          <p:cNvPr id="14" name="Grafik 13">
            <a:extLst>
              <a:ext uri="{FF2B5EF4-FFF2-40B4-BE49-F238E27FC236}">
                <a16:creationId xmlns:a16="http://schemas.microsoft.com/office/drawing/2014/main" id="{BED067BA-B250-A354-3617-72845ED404F9}"/>
              </a:ext>
            </a:extLst>
          </p:cNvPr>
          <p:cNvPicPr>
            <a:picLocks noChangeAspect="1"/>
          </p:cNvPicPr>
          <p:nvPr/>
        </p:nvPicPr>
        <p:blipFill>
          <a:blip r:embed="rId3"/>
          <a:stretch>
            <a:fillRect/>
          </a:stretch>
        </p:blipFill>
        <p:spPr>
          <a:xfrm>
            <a:off x="2149286" y="4890707"/>
            <a:ext cx="3812068" cy="1781585"/>
          </a:xfrm>
          <a:prstGeom prst="rect">
            <a:avLst/>
          </a:prstGeom>
        </p:spPr>
      </p:pic>
      <p:pic>
        <p:nvPicPr>
          <p:cNvPr id="15" name="Grafik 14">
            <a:extLst>
              <a:ext uri="{FF2B5EF4-FFF2-40B4-BE49-F238E27FC236}">
                <a16:creationId xmlns:a16="http://schemas.microsoft.com/office/drawing/2014/main" id="{41AA05FD-AE75-C4CB-6DC4-983D84F4B423}"/>
              </a:ext>
            </a:extLst>
          </p:cNvPr>
          <p:cNvPicPr>
            <a:picLocks noChangeAspect="1"/>
          </p:cNvPicPr>
          <p:nvPr/>
        </p:nvPicPr>
        <p:blipFill>
          <a:blip r:embed="rId4"/>
          <a:stretch>
            <a:fillRect/>
          </a:stretch>
        </p:blipFill>
        <p:spPr>
          <a:xfrm>
            <a:off x="6957347" y="5069762"/>
            <a:ext cx="1128049" cy="1197825"/>
          </a:xfrm>
          <a:prstGeom prst="rect">
            <a:avLst/>
          </a:prstGeom>
        </p:spPr>
      </p:pic>
      <p:sp>
        <p:nvSpPr>
          <p:cNvPr id="16" name="Textfeld 15">
            <a:extLst>
              <a:ext uri="{FF2B5EF4-FFF2-40B4-BE49-F238E27FC236}">
                <a16:creationId xmlns:a16="http://schemas.microsoft.com/office/drawing/2014/main" id="{C15A9874-9BB0-C676-E664-4C5CD363CA92}"/>
              </a:ext>
            </a:extLst>
          </p:cNvPr>
          <p:cNvSpPr txBox="1"/>
          <p:nvPr/>
        </p:nvSpPr>
        <p:spPr>
          <a:xfrm>
            <a:off x="7181374" y="6338542"/>
            <a:ext cx="679994" cy="276999"/>
          </a:xfrm>
          <a:prstGeom prst="rect">
            <a:avLst/>
          </a:prstGeom>
          <a:noFill/>
        </p:spPr>
        <p:txBody>
          <a:bodyPr wrap="none" rtlCol="0">
            <a:spAutoFit/>
          </a:bodyPr>
          <a:lstStyle/>
          <a:p>
            <a:r>
              <a:rPr lang="de-DE" sz="1200" dirty="0"/>
              <a:t>Mensch</a:t>
            </a:r>
          </a:p>
        </p:txBody>
      </p:sp>
      <p:sp>
        <p:nvSpPr>
          <p:cNvPr id="10" name="Ellipse 9">
            <a:extLst>
              <a:ext uri="{FF2B5EF4-FFF2-40B4-BE49-F238E27FC236}">
                <a16:creationId xmlns:a16="http://schemas.microsoft.com/office/drawing/2014/main" id="{664CD7E3-2E4A-1A45-3E44-068E7396FCB4}"/>
              </a:ext>
            </a:extLst>
          </p:cNvPr>
          <p:cNvSpPr/>
          <p:nvPr/>
        </p:nvSpPr>
        <p:spPr>
          <a:xfrm>
            <a:off x="797694" y="1882693"/>
            <a:ext cx="957155" cy="963251"/>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w="28575">
            <a:solidFill>
              <a:srgbClr val="DBF9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8" name="Grafik 17">
            <a:extLst>
              <a:ext uri="{FF2B5EF4-FFF2-40B4-BE49-F238E27FC236}">
                <a16:creationId xmlns:a16="http://schemas.microsoft.com/office/drawing/2014/main" id="{919B091B-283B-9C83-CFE9-5BFF4058CC7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61354" y="405527"/>
            <a:ext cx="1275013" cy="1275013"/>
          </a:xfrm>
          <a:prstGeom prst="rect">
            <a:avLst/>
          </a:prstGeom>
        </p:spPr>
      </p:pic>
      <p:pic>
        <p:nvPicPr>
          <p:cNvPr id="20" name="Grafik 19">
            <a:extLst>
              <a:ext uri="{FF2B5EF4-FFF2-40B4-BE49-F238E27FC236}">
                <a16:creationId xmlns:a16="http://schemas.microsoft.com/office/drawing/2014/main" id="{619E5FDD-04E9-B04D-426D-02F54523A3C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91502" y="383083"/>
            <a:ext cx="1018075" cy="1251257"/>
          </a:xfrm>
          <a:prstGeom prst="rect">
            <a:avLst/>
          </a:prstGeom>
        </p:spPr>
      </p:pic>
      <p:sp>
        <p:nvSpPr>
          <p:cNvPr id="21" name="Textfeld 20">
            <a:extLst>
              <a:ext uri="{FF2B5EF4-FFF2-40B4-BE49-F238E27FC236}">
                <a16:creationId xmlns:a16="http://schemas.microsoft.com/office/drawing/2014/main" id="{829A0726-6B44-21E0-42AD-67C57D38F44F}"/>
              </a:ext>
            </a:extLst>
          </p:cNvPr>
          <p:cNvSpPr txBox="1"/>
          <p:nvPr/>
        </p:nvSpPr>
        <p:spPr>
          <a:xfrm>
            <a:off x="706830" y="6577456"/>
            <a:ext cx="1223412" cy="261610"/>
          </a:xfrm>
          <a:prstGeom prst="rect">
            <a:avLst/>
          </a:prstGeom>
          <a:noFill/>
        </p:spPr>
        <p:txBody>
          <a:bodyPr wrap="none" rtlCol="0">
            <a:spAutoFit/>
          </a:bodyPr>
          <a:lstStyle/>
          <a:p>
            <a:r>
              <a:rPr lang="de-DE" sz="1100" dirty="0"/>
              <a:t>Christina Claussen</a:t>
            </a:r>
          </a:p>
        </p:txBody>
      </p:sp>
      <p:pic>
        <p:nvPicPr>
          <p:cNvPr id="22" name="Grafik 21">
            <a:extLst>
              <a:ext uri="{FF2B5EF4-FFF2-40B4-BE49-F238E27FC236}">
                <a16:creationId xmlns:a16="http://schemas.microsoft.com/office/drawing/2014/main" id="{B72EB024-AC91-0CAF-C752-AF45EABC1C9F}"/>
              </a:ext>
            </a:extLst>
          </p:cNvPr>
          <p:cNvPicPr>
            <a:picLocks noChangeAspect="1"/>
          </p:cNvPicPr>
          <p:nvPr/>
        </p:nvPicPr>
        <p:blipFill>
          <a:blip r:embed="rId8"/>
          <a:stretch>
            <a:fillRect/>
          </a:stretch>
        </p:blipFill>
        <p:spPr>
          <a:xfrm>
            <a:off x="13834" y="6593359"/>
            <a:ext cx="739520" cy="269545"/>
          </a:xfrm>
          <a:prstGeom prst="rect">
            <a:avLst/>
          </a:prstGeom>
        </p:spPr>
      </p:pic>
      <p:pic>
        <p:nvPicPr>
          <p:cNvPr id="23" name="Grafik 22">
            <a:extLst>
              <a:ext uri="{FF2B5EF4-FFF2-40B4-BE49-F238E27FC236}">
                <a16:creationId xmlns:a16="http://schemas.microsoft.com/office/drawing/2014/main" id="{80568270-6FD8-03DF-D2AE-48A43924349C}"/>
              </a:ext>
            </a:extLst>
          </p:cNvPr>
          <p:cNvPicPr>
            <a:picLocks noChangeAspect="1"/>
          </p:cNvPicPr>
          <p:nvPr/>
        </p:nvPicPr>
        <p:blipFill rotWithShape="1">
          <a:blip r:embed="rId9">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24" name="Grafik 23">
            <a:extLst>
              <a:ext uri="{FF2B5EF4-FFF2-40B4-BE49-F238E27FC236}">
                <a16:creationId xmlns:a16="http://schemas.microsoft.com/office/drawing/2014/main" id="{79BB8DA0-B6BD-4D25-0DA1-BB2E25AB901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25" name="Grafik 24">
            <a:extLst>
              <a:ext uri="{FF2B5EF4-FFF2-40B4-BE49-F238E27FC236}">
                <a16:creationId xmlns:a16="http://schemas.microsoft.com/office/drawing/2014/main" id="{176F9340-2265-A699-A63A-063FC61CE0DC}"/>
              </a:ext>
            </a:extLst>
          </p:cNvPr>
          <p:cNvPicPr>
            <a:picLocks noChangeAspect="1"/>
          </p:cNvPicPr>
          <p:nvPr/>
        </p:nvPicPr>
        <p:blipFill>
          <a:blip r:embed="rId11"/>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34369484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2AADD16D-BDBC-AE5C-138B-EE498BD6F2FB}"/>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500"/>
              </a:spcAft>
            </a:pPr>
            <a:r>
              <a:rPr lang="de-DE" sz="3200" b="1" dirty="0"/>
              <a:t>3 Wir sind viele – Das Mikrobiom</a:t>
            </a:r>
          </a:p>
          <a:p>
            <a:pPr>
              <a:spcAft>
                <a:spcPts val="500"/>
              </a:spcAft>
            </a:pPr>
            <a:r>
              <a:rPr lang="de-DE" sz="3200" b="1" dirty="0"/>
              <a:t>3.1 Der Metaorganismus</a:t>
            </a:r>
          </a:p>
        </p:txBody>
      </p:sp>
      <p:sp>
        <p:nvSpPr>
          <p:cNvPr id="4" name="Textfeld 3">
            <a:extLst>
              <a:ext uri="{FF2B5EF4-FFF2-40B4-BE49-F238E27FC236}">
                <a16:creationId xmlns:a16="http://schemas.microsoft.com/office/drawing/2014/main" id="{7BBA5BD0-5A7A-F51F-E8A7-D8754F8D52A6}"/>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sp>
        <p:nvSpPr>
          <p:cNvPr id="13" name="Rechteck: abgerundete Ecken 12">
            <a:extLst>
              <a:ext uri="{FF2B5EF4-FFF2-40B4-BE49-F238E27FC236}">
                <a16:creationId xmlns:a16="http://schemas.microsoft.com/office/drawing/2014/main" id="{7EA5764E-9217-67BB-5034-A03CDCAD4EA7}"/>
              </a:ext>
            </a:extLst>
          </p:cNvPr>
          <p:cNvSpPr/>
          <p:nvPr/>
        </p:nvSpPr>
        <p:spPr>
          <a:xfrm>
            <a:off x="9251577" y="529373"/>
            <a:ext cx="2345167" cy="509246"/>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1">
                    <a:lumMod val="50000"/>
                  </a:schemeClr>
                </a:solidFill>
              </a:rPr>
              <a:t>EXKURS</a:t>
            </a:r>
          </a:p>
        </p:txBody>
      </p:sp>
      <p:pic>
        <p:nvPicPr>
          <p:cNvPr id="11" name="Grafik 10">
            <a:extLst>
              <a:ext uri="{FF2B5EF4-FFF2-40B4-BE49-F238E27FC236}">
                <a16:creationId xmlns:a16="http://schemas.microsoft.com/office/drawing/2014/main" id="{E215E876-6601-9D19-D94E-94D9874CD616}"/>
              </a:ext>
            </a:extLst>
          </p:cNvPr>
          <p:cNvPicPr>
            <a:picLocks noChangeAspect="1"/>
          </p:cNvPicPr>
          <p:nvPr/>
        </p:nvPicPr>
        <p:blipFill>
          <a:blip r:embed="rId3"/>
          <a:stretch>
            <a:fillRect/>
          </a:stretch>
        </p:blipFill>
        <p:spPr>
          <a:xfrm>
            <a:off x="1043492" y="1831102"/>
            <a:ext cx="10105016" cy="3996049"/>
          </a:xfrm>
          <a:prstGeom prst="rect">
            <a:avLst/>
          </a:prstGeom>
        </p:spPr>
      </p:pic>
      <p:sp>
        <p:nvSpPr>
          <p:cNvPr id="7" name="Rechteck 6">
            <a:extLst>
              <a:ext uri="{FF2B5EF4-FFF2-40B4-BE49-F238E27FC236}">
                <a16:creationId xmlns:a16="http://schemas.microsoft.com/office/drawing/2014/main" id="{C81A31D0-8FF5-F8B5-59AD-ECD6FEE5F4F3}"/>
              </a:ext>
            </a:extLst>
          </p:cNvPr>
          <p:cNvSpPr/>
          <p:nvPr/>
        </p:nvSpPr>
        <p:spPr>
          <a:xfrm>
            <a:off x="4457700" y="5107738"/>
            <a:ext cx="6784266" cy="1130342"/>
          </a:xfrm>
          <a:prstGeom prst="rect">
            <a:avLst/>
          </a:prstGeom>
          <a:solidFill>
            <a:srgbClr val="DAE3F3"/>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1">
                    <a:lumMod val="75000"/>
                  </a:schemeClr>
                </a:solidFill>
              </a:rPr>
              <a:t>Bastele deine eigene Schwammkarte mithilfe der Anleitung. </a:t>
            </a:r>
          </a:p>
          <a:p>
            <a:pPr algn="ctr"/>
            <a:endParaRPr lang="de-DE" dirty="0">
              <a:solidFill>
                <a:schemeClr val="accent1">
                  <a:lumMod val="75000"/>
                </a:schemeClr>
              </a:solidFill>
            </a:endParaRPr>
          </a:p>
          <a:p>
            <a:pPr algn="ctr"/>
            <a:r>
              <a:rPr lang="de-DE" b="1" dirty="0">
                <a:solidFill>
                  <a:schemeClr val="accent1">
                    <a:lumMod val="75000"/>
                  </a:schemeClr>
                </a:solidFill>
              </a:rPr>
              <a:t>Entdecke dabei noch mehr spannende Details über das Leben von Mikroorganismen in einem Schwamm</a:t>
            </a:r>
          </a:p>
        </p:txBody>
      </p:sp>
      <p:sp>
        <p:nvSpPr>
          <p:cNvPr id="9" name="Textfeld 8">
            <a:extLst>
              <a:ext uri="{FF2B5EF4-FFF2-40B4-BE49-F238E27FC236}">
                <a16:creationId xmlns:a16="http://schemas.microsoft.com/office/drawing/2014/main" id="{B42E809D-66E9-690D-5E14-36B17C7557C1}"/>
              </a:ext>
            </a:extLst>
          </p:cNvPr>
          <p:cNvSpPr txBox="1"/>
          <p:nvPr/>
        </p:nvSpPr>
        <p:spPr>
          <a:xfrm>
            <a:off x="7010272" y="6580342"/>
            <a:ext cx="2159566" cy="246221"/>
          </a:xfrm>
          <a:prstGeom prst="rect">
            <a:avLst/>
          </a:prstGeom>
          <a:noFill/>
        </p:spPr>
        <p:txBody>
          <a:bodyPr wrap="none" rtlCol="0">
            <a:spAutoFit/>
          </a:bodyPr>
          <a:lstStyle/>
          <a:p>
            <a:r>
              <a:rPr lang="de-DE" sz="1000" dirty="0"/>
              <a:t>Idee &amp; Konzeption: Lara </a:t>
            </a:r>
            <a:r>
              <a:rPr lang="de-DE" sz="1000" dirty="0" err="1"/>
              <a:t>Schmittmann</a:t>
            </a:r>
            <a:endParaRPr lang="de-DE" sz="1000" dirty="0"/>
          </a:p>
        </p:txBody>
      </p:sp>
      <p:pic>
        <p:nvPicPr>
          <p:cNvPr id="10" name="Grafik 9">
            <a:extLst>
              <a:ext uri="{FF2B5EF4-FFF2-40B4-BE49-F238E27FC236}">
                <a16:creationId xmlns:a16="http://schemas.microsoft.com/office/drawing/2014/main" id="{7DCCBABC-9317-0DA4-D53A-C0AF72220484}"/>
              </a:ext>
            </a:extLst>
          </p:cNvPr>
          <p:cNvPicPr>
            <a:picLocks noChangeAspect="1"/>
          </p:cNvPicPr>
          <p:nvPr/>
        </p:nvPicPr>
        <p:blipFill rotWithShape="1">
          <a:blip r:embed="rId4">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2" name="Grafik 11">
            <a:extLst>
              <a:ext uri="{FF2B5EF4-FFF2-40B4-BE49-F238E27FC236}">
                <a16:creationId xmlns:a16="http://schemas.microsoft.com/office/drawing/2014/main" id="{0A52A7FF-A091-427C-1623-FC3CB250C8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14" name="Grafik 13">
            <a:extLst>
              <a:ext uri="{FF2B5EF4-FFF2-40B4-BE49-F238E27FC236}">
                <a16:creationId xmlns:a16="http://schemas.microsoft.com/office/drawing/2014/main" id="{814E402B-8F3D-6942-51D7-7ED7BD2CBF23}"/>
              </a:ext>
            </a:extLst>
          </p:cNvPr>
          <p:cNvPicPr>
            <a:picLocks noChangeAspect="1"/>
          </p:cNvPicPr>
          <p:nvPr/>
        </p:nvPicPr>
        <p:blipFill>
          <a:blip r:embed="rId6"/>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22792072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2AADD16D-BDBC-AE5C-138B-EE498BD6F2FB}"/>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500"/>
              </a:spcAft>
            </a:pPr>
            <a:r>
              <a:rPr lang="de-DE" sz="3200" b="1" dirty="0"/>
              <a:t>3 Wir sind viele – Das Mikrobiom</a:t>
            </a:r>
          </a:p>
          <a:p>
            <a:pPr>
              <a:spcAft>
                <a:spcPts val="500"/>
              </a:spcAft>
            </a:pPr>
            <a:r>
              <a:rPr lang="de-DE" sz="3200" b="1" dirty="0"/>
              <a:t>3.2 Triff deine Mikroben: Ein Experiment</a:t>
            </a:r>
          </a:p>
        </p:txBody>
      </p:sp>
      <p:sp>
        <p:nvSpPr>
          <p:cNvPr id="4" name="Textfeld 3">
            <a:extLst>
              <a:ext uri="{FF2B5EF4-FFF2-40B4-BE49-F238E27FC236}">
                <a16:creationId xmlns:a16="http://schemas.microsoft.com/office/drawing/2014/main" id="{95C62181-2098-1176-1873-D4E95567AEE2}"/>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pic>
        <p:nvPicPr>
          <p:cNvPr id="11" name="Grafik 10">
            <a:extLst>
              <a:ext uri="{FF2B5EF4-FFF2-40B4-BE49-F238E27FC236}">
                <a16:creationId xmlns:a16="http://schemas.microsoft.com/office/drawing/2014/main" id="{5EFD2F5E-1CE7-44BA-A4FF-697D4C910ED3}"/>
              </a:ext>
            </a:extLst>
          </p:cNvPr>
          <p:cNvPicPr>
            <a:picLocks noChangeAspect="1"/>
          </p:cNvPicPr>
          <p:nvPr/>
        </p:nvPicPr>
        <p:blipFill rotWithShape="1">
          <a:blip r:embed="rId3">
            <a:extLst>
              <a:ext uri="{28A0092B-C50C-407E-A947-70E740481C1C}">
                <a14:useLocalDpi xmlns:a14="http://schemas.microsoft.com/office/drawing/2010/main" val="0"/>
              </a:ext>
            </a:extLst>
          </a:blip>
          <a:srcRect t="10840" b="23340"/>
          <a:stretch/>
        </p:blipFill>
        <p:spPr>
          <a:xfrm>
            <a:off x="8077151" y="6471357"/>
            <a:ext cx="1004238" cy="339321"/>
          </a:xfrm>
          <a:prstGeom prst="rect">
            <a:avLst/>
          </a:prstGeom>
        </p:spPr>
      </p:pic>
      <p:pic>
        <p:nvPicPr>
          <p:cNvPr id="10" name="Grafik 9">
            <a:extLst>
              <a:ext uri="{FF2B5EF4-FFF2-40B4-BE49-F238E27FC236}">
                <a16:creationId xmlns:a16="http://schemas.microsoft.com/office/drawing/2014/main" id="{EC83EE44-5627-CCCC-6F2B-2C1568AB4B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3320" y="4077454"/>
            <a:ext cx="3097138" cy="2341001"/>
          </a:xfrm>
          <a:prstGeom prst="rect">
            <a:avLst/>
          </a:prstGeom>
        </p:spPr>
      </p:pic>
      <p:pic>
        <p:nvPicPr>
          <p:cNvPr id="14" name="Grafik 13">
            <a:extLst>
              <a:ext uri="{FF2B5EF4-FFF2-40B4-BE49-F238E27FC236}">
                <a16:creationId xmlns:a16="http://schemas.microsoft.com/office/drawing/2014/main" id="{78B328A5-6D5E-4C4D-7727-675211F340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81389" y="520385"/>
            <a:ext cx="2341001" cy="2341001"/>
          </a:xfrm>
          <a:prstGeom prst="rect">
            <a:avLst/>
          </a:prstGeom>
        </p:spPr>
      </p:pic>
      <p:pic>
        <p:nvPicPr>
          <p:cNvPr id="15" name="Grafik 14">
            <a:extLst>
              <a:ext uri="{FF2B5EF4-FFF2-40B4-BE49-F238E27FC236}">
                <a16:creationId xmlns:a16="http://schemas.microsoft.com/office/drawing/2014/main" id="{4FCF528F-3974-296B-93FE-DA1848674B77}"/>
              </a:ext>
            </a:extLst>
          </p:cNvPr>
          <p:cNvPicPr>
            <a:picLocks noChangeAspect="1"/>
          </p:cNvPicPr>
          <p:nvPr/>
        </p:nvPicPr>
        <p:blipFill rotWithShape="1">
          <a:blip r:embed="rId6">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6" name="Grafik 15">
            <a:extLst>
              <a:ext uri="{FF2B5EF4-FFF2-40B4-BE49-F238E27FC236}">
                <a16:creationId xmlns:a16="http://schemas.microsoft.com/office/drawing/2014/main" id="{D5AC065E-022F-EA81-95D1-93B29C70114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17" name="Grafik 16">
            <a:extLst>
              <a:ext uri="{FF2B5EF4-FFF2-40B4-BE49-F238E27FC236}">
                <a16:creationId xmlns:a16="http://schemas.microsoft.com/office/drawing/2014/main" id="{1BAFDA6D-B0B3-3EA9-6F6F-B03F79C2F0FD}"/>
              </a:ext>
            </a:extLst>
          </p:cNvPr>
          <p:cNvPicPr>
            <a:picLocks noChangeAspect="1"/>
          </p:cNvPicPr>
          <p:nvPr/>
        </p:nvPicPr>
        <p:blipFill>
          <a:blip r:embed="rId8"/>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7273799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tem1Article1_2k">
            <a:hlinkClick r:id="" action="ppaction://media"/>
            <a:extLst>
              <a:ext uri="{FF2B5EF4-FFF2-40B4-BE49-F238E27FC236}">
                <a16:creationId xmlns:a16="http://schemas.microsoft.com/office/drawing/2014/main" id="{584DB36E-8DDF-4EA2-A9C3-390A9C3EA1C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284075" cy="6950075"/>
          </a:xfrm>
          <a:prstGeom prst="rect">
            <a:avLst/>
          </a:prstGeom>
        </p:spPr>
      </p:pic>
    </p:spTree>
    <p:extLst>
      <p:ext uri="{BB962C8B-B14F-4D97-AF65-F5344CB8AC3E}">
        <p14:creationId xmlns:p14="http://schemas.microsoft.com/office/powerpoint/2010/main" val="3838785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08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hteck 16">
            <a:extLst>
              <a:ext uri="{FF2B5EF4-FFF2-40B4-BE49-F238E27FC236}">
                <a16:creationId xmlns:a16="http://schemas.microsoft.com/office/drawing/2014/main" id="{00C1FCB7-161E-738D-F847-F64D6124247F}"/>
              </a:ext>
            </a:extLst>
          </p:cNvPr>
          <p:cNvSpPr/>
          <p:nvPr/>
        </p:nvSpPr>
        <p:spPr>
          <a:xfrm>
            <a:off x="6095999" y="507334"/>
            <a:ext cx="5381768" cy="1116398"/>
          </a:xfrm>
          <a:prstGeom prst="rect">
            <a:avLst/>
          </a:prstGeom>
          <a:solidFill>
            <a:schemeClr val="accent1">
              <a:lumMod val="20000"/>
              <a:lumOff val="8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948D45F1-FCB5-775E-C897-679E8D19D221}"/>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sp>
        <p:nvSpPr>
          <p:cNvPr id="14" name="Textfeld 13">
            <a:extLst>
              <a:ext uri="{FF2B5EF4-FFF2-40B4-BE49-F238E27FC236}">
                <a16:creationId xmlns:a16="http://schemas.microsoft.com/office/drawing/2014/main" id="{EEE49595-8243-C585-B05D-146115DBC409}"/>
              </a:ext>
            </a:extLst>
          </p:cNvPr>
          <p:cNvSpPr txBox="1"/>
          <p:nvPr/>
        </p:nvSpPr>
        <p:spPr>
          <a:xfrm>
            <a:off x="7257719" y="973072"/>
            <a:ext cx="3984247" cy="646331"/>
          </a:xfrm>
          <a:prstGeom prst="rect">
            <a:avLst/>
          </a:prstGeom>
          <a:noFill/>
          <a:ln>
            <a:noFill/>
          </a:ln>
        </p:spPr>
        <p:txBody>
          <a:bodyPr wrap="square">
            <a:spAutoFit/>
          </a:bodyPr>
          <a:lstStyle/>
          <a:p>
            <a:pPr algn="just"/>
            <a:r>
              <a:rPr lang="de-DE" dirty="0"/>
              <a:t>a. Beschreibt die Schlagzeilen.</a:t>
            </a:r>
          </a:p>
          <a:p>
            <a:pPr algn="just"/>
            <a:r>
              <a:rPr lang="de-DE" dirty="0"/>
              <a:t>b. Arbeitet den Widerspruch heraus.</a:t>
            </a:r>
          </a:p>
        </p:txBody>
      </p:sp>
      <p:sp>
        <p:nvSpPr>
          <p:cNvPr id="16" name="Textfeld 15">
            <a:extLst>
              <a:ext uri="{FF2B5EF4-FFF2-40B4-BE49-F238E27FC236}">
                <a16:creationId xmlns:a16="http://schemas.microsoft.com/office/drawing/2014/main" id="{D0EC7F18-DEED-9183-EDEC-990AB220CFC3}"/>
              </a:ext>
            </a:extLst>
          </p:cNvPr>
          <p:cNvSpPr txBox="1"/>
          <p:nvPr/>
        </p:nvSpPr>
        <p:spPr>
          <a:xfrm>
            <a:off x="7307640" y="507334"/>
            <a:ext cx="1714003" cy="584775"/>
          </a:xfrm>
          <a:prstGeom prst="rect">
            <a:avLst/>
          </a:prstGeom>
          <a:noFill/>
          <a:ln>
            <a:noFill/>
          </a:ln>
        </p:spPr>
        <p:txBody>
          <a:bodyPr wrap="square">
            <a:spAutoFit/>
          </a:bodyPr>
          <a:lstStyle/>
          <a:p>
            <a:r>
              <a:rPr lang="de-DE" sz="3200" dirty="0"/>
              <a:t>Aufgabe</a:t>
            </a:r>
          </a:p>
        </p:txBody>
      </p:sp>
      <p:sp>
        <p:nvSpPr>
          <p:cNvPr id="3" name="Titel 1">
            <a:extLst>
              <a:ext uri="{FF2B5EF4-FFF2-40B4-BE49-F238E27FC236}">
                <a16:creationId xmlns:a16="http://schemas.microsoft.com/office/drawing/2014/main" id="{B625AD9B-7042-BF52-B04E-242A79A7B148}"/>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500"/>
              </a:spcAft>
            </a:pPr>
            <a:r>
              <a:rPr lang="de-DE" sz="3200" b="1" dirty="0"/>
              <a:t>3 Wir sind viele – Das Mikrobiom</a:t>
            </a:r>
          </a:p>
          <a:p>
            <a:pPr>
              <a:spcAft>
                <a:spcPts val="500"/>
              </a:spcAft>
            </a:pPr>
            <a:r>
              <a:rPr lang="de-DE" sz="3200" b="1" dirty="0"/>
              <a:t>3.3 Das Darmmikrobiom</a:t>
            </a:r>
          </a:p>
        </p:txBody>
      </p:sp>
      <p:sp>
        <p:nvSpPr>
          <p:cNvPr id="10" name="Ellipse 9">
            <a:extLst>
              <a:ext uri="{FF2B5EF4-FFF2-40B4-BE49-F238E27FC236}">
                <a16:creationId xmlns:a16="http://schemas.microsoft.com/office/drawing/2014/main" id="{1D6514D5-BFBA-28D0-1359-96A00142C97A}"/>
              </a:ext>
            </a:extLst>
          </p:cNvPr>
          <p:cNvSpPr/>
          <p:nvPr/>
        </p:nvSpPr>
        <p:spPr>
          <a:xfrm>
            <a:off x="6223242" y="583907"/>
            <a:ext cx="957155" cy="963251"/>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28575">
            <a:solidFill>
              <a:srgbClr val="DBF9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Textfeld 19">
            <a:extLst>
              <a:ext uri="{FF2B5EF4-FFF2-40B4-BE49-F238E27FC236}">
                <a16:creationId xmlns:a16="http://schemas.microsoft.com/office/drawing/2014/main" id="{731E28C5-7A19-8837-CF3F-CE771F4CE942}"/>
              </a:ext>
            </a:extLst>
          </p:cNvPr>
          <p:cNvSpPr txBox="1"/>
          <p:nvPr/>
        </p:nvSpPr>
        <p:spPr>
          <a:xfrm>
            <a:off x="956703" y="3248755"/>
            <a:ext cx="10533078" cy="1200329"/>
          </a:xfrm>
          <a:prstGeom prst="rect">
            <a:avLst/>
          </a:prstGeom>
          <a:noFill/>
        </p:spPr>
        <p:txBody>
          <a:bodyPr wrap="square">
            <a:spAutoFit/>
          </a:bodyPr>
          <a:lstStyle/>
          <a:p>
            <a:pPr algn="ctr"/>
            <a:r>
              <a:rPr lang="de-DE" sz="3600" dirty="0">
                <a:latin typeface="Bernard MT Condensed" panose="02050806060905020404" pitchFamily="18" charset="0"/>
              </a:rPr>
              <a:t>BAKTERIEN – NEWSFEED: </a:t>
            </a:r>
          </a:p>
          <a:p>
            <a:pPr algn="ctr"/>
            <a:r>
              <a:rPr lang="de-DE" sz="3600" dirty="0">
                <a:latin typeface="Bernard MT Condensed" panose="02050806060905020404" pitchFamily="18" charset="0"/>
              </a:rPr>
              <a:t>NEUE MELDUNGEN AUS DER WELT DER MIKROBEN</a:t>
            </a:r>
          </a:p>
        </p:txBody>
      </p:sp>
      <p:sp>
        <p:nvSpPr>
          <p:cNvPr id="21" name="Rechteck 20">
            <a:extLst>
              <a:ext uri="{FF2B5EF4-FFF2-40B4-BE49-F238E27FC236}">
                <a16:creationId xmlns:a16="http://schemas.microsoft.com/office/drawing/2014/main" id="{3DD036B8-BA5C-E52E-A433-F69CE7C317F8}"/>
              </a:ext>
            </a:extLst>
          </p:cNvPr>
          <p:cNvSpPr/>
          <p:nvPr/>
        </p:nvSpPr>
        <p:spPr>
          <a:xfrm>
            <a:off x="1004238" y="1762014"/>
            <a:ext cx="3441700" cy="1104900"/>
          </a:xfrm>
          <a:custGeom>
            <a:avLst/>
            <a:gdLst>
              <a:gd name="connsiteX0" fmla="*/ 0 w 3441700"/>
              <a:gd name="connsiteY0" fmla="*/ 0 h 1104900"/>
              <a:gd name="connsiteX1" fmla="*/ 504783 w 3441700"/>
              <a:gd name="connsiteY1" fmla="*/ 0 h 1104900"/>
              <a:gd name="connsiteX2" fmla="*/ 1043982 w 3441700"/>
              <a:gd name="connsiteY2" fmla="*/ 0 h 1104900"/>
              <a:gd name="connsiteX3" fmla="*/ 1617599 w 3441700"/>
              <a:gd name="connsiteY3" fmla="*/ 0 h 1104900"/>
              <a:gd name="connsiteX4" fmla="*/ 2225633 w 3441700"/>
              <a:gd name="connsiteY4" fmla="*/ 0 h 1104900"/>
              <a:gd name="connsiteX5" fmla="*/ 2868083 w 3441700"/>
              <a:gd name="connsiteY5" fmla="*/ 0 h 1104900"/>
              <a:gd name="connsiteX6" fmla="*/ 3441700 w 3441700"/>
              <a:gd name="connsiteY6" fmla="*/ 0 h 1104900"/>
              <a:gd name="connsiteX7" fmla="*/ 3441700 w 3441700"/>
              <a:gd name="connsiteY7" fmla="*/ 530352 h 1104900"/>
              <a:gd name="connsiteX8" fmla="*/ 3441700 w 3441700"/>
              <a:gd name="connsiteY8" fmla="*/ 1104900 h 1104900"/>
              <a:gd name="connsiteX9" fmla="*/ 2833666 w 3441700"/>
              <a:gd name="connsiteY9" fmla="*/ 1104900 h 1104900"/>
              <a:gd name="connsiteX10" fmla="*/ 2363301 w 3441700"/>
              <a:gd name="connsiteY10" fmla="*/ 1104900 h 1104900"/>
              <a:gd name="connsiteX11" fmla="*/ 1720850 w 3441700"/>
              <a:gd name="connsiteY11" fmla="*/ 1104900 h 1104900"/>
              <a:gd name="connsiteX12" fmla="*/ 1078399 w 3441700"/>
              <a:gd name="connsiteY12" fmla="*/ 1104900 h 1104900"/>
              <a:gd name="connsiteX13" fmla="*/ 573617 w 3441700"/>
              <a:gd name="connsiteY13" fmla="*/ 1104900 h 1104900"/>
              <a:gd name="connsiteX14" fmla="*/ 0 w 3441700"/>
              <a:gd name="connsiteY14" fmla="*/ 1104900 h 1104900"/>
              <a:gd name="connsiteX15" fmla="*/ 0 w 3441700"/>
              <a:gd name="connsiteY15" fmla="*/ 530352 h 1104900"/>
              <a:gd name="connsiteX16" fmla="*/ 0 w 3441700"/>
              <a:gd name="connsiteY16"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41700" h="1104900" fill="none" extrusionOk="0">
                <a:moveTo>
                  <a:pt x="0" y="0"/>
                </a:moveTo>
                <a:cubicBezTo>
                  <a:pt x="205901" y="-30605"/>
                  <a:pt x="309771" y="38478"/>
                  <a:pt x="504783" y="0"/>
                </a:cubicBezTo>
                <a:cubicBezTo>
                  <a:pt x="699795" y="-38478"/>
                  <a:pt x="922131" y="63132"/>
                  <a:pt x="1043982" y="0"/>
                </a:cubicBezTo>
                <a:cubicBezTo>
                  <a:pt x="1165833" y="-63132"/>
                  <a:pt x="1396167" y="34836"/>
                  <a:pt x="1617599" y="0"/>
                </a:cubicBezTo>
                <a:cubicBezTo>
                  <a:pt x="1839031" y="-34836"/>
                  <a:pt x="1930291" y="43786"/>
                  <a:pt x="2225633" y="0"/>
                </a:cubicBezTo>
                <a:cubicBezTo>
                  <a:pt x="2520975" y="-43786"/>
                  <a:pt x="2682725" y="65611"/>
                  <a:pt x="2868083" y="0"/>
                </a:cubicBezTo>
                <a:cubicBezTo>
                  <a:pt x="3053441" y="-65611"/>
                  <a:pt x="3259977" y="53544"/>
                  <a:pt x="3441700" y="0"/>
                </a:cubicBezTo>
                <a:cubicBezTo>
                  <a:pt x="3456270" y="208617"/>
                  <a:pt x="3379831" y="275138"/>
                  <a:pt x="3441700" y="530352"/>
                </a:cubicBezTo>
                <a:cubicBezTo>
                  <a:pt x="3503569" y="785566"/>
                  <a:pt x="3422038" y="920671"/>
                  <a:pt x="3441700" y="1104900"/>
                </a:cubicBezTo>
                <a:cubicBezTo>
                  <a:pt x="3245945" y="1177575"/>
                  <a:pt x="3020222" y="1064031"/>
                  <a:pt x="2833666" y="1104900"/>
                </a:cubicBezTo>
                <a:cubicBezTo>
                  <a:pt x="2647110" y="1145769"/>
                  <a:pt x="2553651" y="1091847"/>
                  <a:pt x="2363301" y="1104900"/>
                </a:cubicBezTo>
                <a:cubicBezTo>
                  <a:pt x="2172952" y="1117953"/>
                  <a:pt x="1980405" y="1097104"/>
                  <a:pt x="1720850" y="1104900"/>
                </a:cubicBezTo>
                <a:cubicBezTo>
                  <a:pt x="1461295" y="1112696"/>
                  <a:pt x="1369941" y="1040396"/>
                  <a:pt x="1078399" y="1104900"/>
                </a:cubicBezTo>
                <a:cubicBezTo>
                  <a:pt x="786857" y="1169404"/>
                  <a:pt x="717835" y="1099004"/>
                  <a:pt x="573617" y="1104900"/>
                </a:cubicBezTo>
                <a:cubicBezTo>
                  <a:pt x="429399" y="1110796"/>
                  <a:pt x="233672" y="1050068"/>
                  <a:pt x="0" y="1104900"/>
                </a:cubicBezTo>
                <a:cubicBezTo>
                  <a:pt x="-39702" y="902413"/>
                  <a:pt x="4685" y="755337"/>
                  <a:pt x="0" y="530352"/>
                </a:cubicBezTo>
                <a:cubicBezTo>
                  <a:pt x="-4685" y="305367"/>
                  <a:pt x="22812" y="229600"/>
                  <a:pt x="0" y="0"/>
                </a:cubicBezTo>
                <a:close/>
              </a:path>
              <a:path w="3441700" h="1104900" stroke="0" extrusionOk="0">
                <a:moveTo>
                  <a:pt x="0" y="0"/>
                </a:moveTo>
                <a:cubicBezTo>
                  <a:pt x="169071" y="-23036"/>
                  <a:pt x="392762" y="45086"/>
                  <a:pt x="504783" y="0"/>
                </a:cubicBezTo>
                <a:cubicBezTo>
                  <a:pt x="616804" y="-45086"/>
                  <a:pt x="907169" y="65597"/>
                  <a:pt x="1112816" y="0"/>
                </a:cubicBezTo>
                <a:cubicBezTo>
                  <a:pt x="1318463" y="-65597"/>
                  <a:pt x="1434412" y="37206"/>
                  <a:pt x="1686433" y="0"/>
                </a:cubicBezTo>
                <a:cubicBezTo>
                  <a:pt x="1938454" y="-37206"/>
                  <a:pt x="2133480" y="75020"/>
                  <a:pt x="2328884" y="0"/>
                </a:cubicBezTo>
                <a:cubicBezTo>
                  <a:pt x="2524288" y="-75020"/>
                  <a:pt x="2657048" y="46227"/>
                  <a:pt x="2902500" y="0"/>
                </a:cubicBezTo>
                <a:cubicBezTo>
                  <a:pt x="3147952" y="-46227"/>
                  <a:pt x="3276225" y="12715"/>
                  <a:pt x="3441700" y="0"/>
                </a:cubicBezTo>
                <a:cubicBezTo>
                  <a:pt x="3447974" y="264392"/>
                  <a:pt x="3423055" y="408032"/>
                  <a:pt x="3441700" y="530352"/>
                </a:cubicBezTo>
                <a:cubicBezTo>
                  <a:pt x="3460345" y="652672"/>
                  <a:pt x="3417835" y="844245"/>
                  <a:pt x="3441700" y="1104900"/>
                </a:cubicBezTo>
                <a:cubicBezTo>
                  <a:pt x="3282362" y="1110127"/>
                  <a:pt x="3152918" y="1097400"/>
                  <a:pt x="2936917" y="1104900"/>
                </a:cubicBezTo>
                <a:cubicBezTo>
                  <a:pt x="2720916" y="1112400"/>
                  <a:pt x="2673422" y="1080173"/>
                  <a:pt x="2466552" y="1104900"/>
                </a:cubicBezTo>
                <a:cubicBezTo>
                  <a:pt x="2259683" y="1129627"/>
                  <a:pt x="2165386" y="1050811"/>
                  <a:pt x="1892935" y="1104900"/>
                </a:cubicBezTo>
                <a:cubicBezTo>
                  <a:pt x="1620484" y="1158989"/>
                  <a:pt x="1558478" y="1087603"/>
                  <a:pt x="1388152" y="1104900"/>
                </a:cubicBezTo>
                <a:cubicBezTo>
                  <a:pt x="1217826" y="1122197"/>
                  <a:pt x="1028305" y="1050028"/>
                  <a:pt x="917787" y="1104900"/>
                </a:cubicBezTo>
                <a:cubicBezTo>
                  <a:pt x="807270" y="1159772"/>
                  <a:pt x="451009" y="1053011"/>
                  <a:pt x="0" y="1104900"/>
                </a:cubicBezTo>
                <a:cubicBezTo>
                  <a:pt x="-40422" y="943992"/>
                  <a:pt x="37087" y="783865"/>
                  <a:pt x="0" y="563499"/>
                </a:cubicBezTo>
                <a:cubicBezTo>
                  <a:pt x="-37087" y="343133"/>
                  <a:pt x="9112" y="121078"/>
                  <a:pt x="0" y="0"/>
                </a:cubicBezTo>
                <a:close/>
              </a:path>
            </a:pathLst>
          </a:custGeom>
          <a:solidFill>
            <a:srgbClr val="CEE7FE"/>
          </a:solidFill>
          <a:ln>
            <a:solidFill>
              <a:schemeClr val="tx1"/>
            </a:solidFill>
            <a:extLst>
              <a:ext uri="{C807C97D-BFC1-408E-A445-0C87EB9F89A2}">
                <ask:lineSketchStyleProps xmlns:ask="http://schemas.microsoft.com/office/drawing/2018/sketchyshapes" sd="3054873628">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Wie abhängig sind wir von unseren Bakterien?</a:t>
            </a:r>
          </a:p>
        </p:txBody>
      </p:sp>
      <p:sp>
        <p:nvSpPr>
          <p:cNvPr id="22" name="Rechteck 21">
            <a:extLst>
              <a:ext uri="{FF2B5EF4-FFF2-40B4-BE49-F238E27FC236}">
                <a16:creationId xmlns:a16="http://schemas.microsoft.com/office/drawing/2014/main" id="{B764DB30-96AF-3286-2119-1E915078A3FC}"/>
              </a:ext>
            </a:extLst>
          </p:cNvPr>
          <p:cNvSpPr/>
          <p:nvPr/>
        </p:nvSpPr>
        <p:spPr>
          <a:xfrm>
            <a:off x="8164641" y="1963093"/>
            <a:ext cx="3441700" cy="1104900"/>
          </a:xfrm>
          <a:custGeom>
            <a:avLst/>
            <a:gdLst>
              <a:gd name="connsiteX0" fmla="*/ 0 w 3441700"/>
              <a:gd name="connsiteY0" fmla="*/ 0 h 1104900"/>
              <a:gd name="connsiteX1" fmla="*/ 504783 w 3441700"/>
              <a:gd name="connsiteY1" fmla="*/ 0 h 1104900"/>
              <a:gd name="connsiteX2" fmla="*/ 1043982 w 3441700"/>
              <a:gd name="connsiteY2" fmla="*/ 0 h 1104900"/>
              <a:gd name="connsiteX3" fmla="*/ 1617599 w 3441700"/>
              <a:gd name="connsiteY3" fmla="*/ 0 h 1104900"/>
              <a:gd name="connsiteX4" fmla="*/ 2225633 w 3441700"/>
              <a:gd name="connsiteY4" fmla="*/ 0 h 1104900"/>
              <a:gd name="connsiteX5" fmla="*/ 2868083 w 3441700"/>
              <a:gd name="connsiteY5" fmla="*/ 0 h 1104900"/>
              <a:gd name="connsiteX6" fmla="*/ 3441700 w 3441700"/>
              <a:gd name="connsiteY6" fmla="*/ 0 h 1104900"/>
              <a:gd name="connsiteX7" fmla="*/ 3441700 w 3441700"/>
              <a:gd name="connsiteY7" fmla="*/ 530352 h 1104900"/>
              <a:gd name="connsiteX8" fmla="*/ 3441700 w 3441700"/>
              <a:gd name="connsiteY8" fmla="*/ 1104900 h 1104900"/>
              <a:gd name="connsiteX9" fmla="*/ 2833666 w 3441700"/>
              <a:gd name="connsiteY9" fmla="*/ 1104900 h 1104900"/>
              <a:gd name="connsiteX10" fmla="*/ 2363301 w 3441700"/>
              <a:gd name="connsiteY10" fmla="*/ 1104900 h 1104900"/>
              <a:gd name="connsiteX11" fmla="*/ 1720850 w 3441700"/>
              <a:gd name="connsiteY11" fmla="*/ 1104900 h 1104900"/>
              <a:gd name="connsiteX12" fmla="*/ 1078399 w 3441700"/>
              <a:gd name="connsiteY12" fmla="*/ 1104900 h 1104900"/>
              <a:gd name="connsiteX13" fmla="*/ 573617 w 3441700"/>
              <a:gd name="connsiteY13" fmla="*/ 1104900 h 1104900"/>
              <a:gd name="connsiteX14" fmla="*/ 0 w 3441700"/>
              <a:gd name="connsiteY14" fmla="*/ 1104900 h 1104900"/>
              <a:gd name="connsiteX15" fmla="*/ 0 w 3441700"/>
              <a:gd name="connsiteY15" fmla="*/ 530352 h 1104900"/>
              <a:gd name="connsiteX16" fmla="*/ 0 w 3441700"/>
              <a:gd name="connsiteY16"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41700" h="1104900" fill="none" extrusionOk="0">
                <a:moveTo>
                  <a:pt x="0" y="0"/>
                </a:moveTo>
                <a:cubicBezTo>
                  <a:pt x="205901" y="-30605"/>
                  <a:pt x="309771" y="38478"/>
                  <a:pt x="504783" y="0"/>
                </a:cubicBezTo>
                <a:cubicBezTo>
                  <a:pt x="699795" y="-38478"/>
                  <a:pt x="922131" y="63132"/>
                  <a:pt x="1043982" y="0"/>
                </a:cubicBezTo>
                <a:cubicBezTo>
                  <a:pt x="1165833" y="-63132"/>
                  <a:pt x="1396167" y="34836"/>
                  <a:pt x="1617599" y="0"/>
                </a:cubicBezTo>
                <a:cubicBezTo>
                  <a:pt x="1839031" y="-34836"/>
                  <a:pt x="1930291" y="43786"/>
                  <a:pt x="2225633" y="0"/>
                </a:cubicBezTo>
                <a:cubicBezTo>
                  <a:pt x="2520975" y="-43786"/>
                  <a:pt x="2682725" y="65611"/>
                  <a:pt x="2868083" y="0"/>
                </a:cubicBezTo>
                <a:cubicBezTo>
                  <a:pt x="3053441" y="-65611"/>
                  <a:pt x="3259977" y="53544"/>
                  <a:pt x="3441700" y="0"/>
                </a:cubicBezTo>
                <a:cubicBezTo>
                  <a:pt x="3456270" y="208617"/>
                  <a:pt x="3379831" y="275138"/>
                  <a:pt x="3441700" y="530352"/>
                </a:cubicBezTo>
                <a:cubicBezTo>
                  <a:pt x="3503569" y="785566"/>
                  <a:pt x="3422038" y="920671"/>
                  <a:pt x="3441700" y="1104900"/>
                </a:cubicBezTo>
                <a:cubicBezTo>
                  <a:pt x="3245945" y="1177575"/>
                  <a:pt x="3020222" y="1064031"/>
                  <a:pt x="2833666" y="1104900"/>
                </a:cubicBezTo>
                <a:cubicBezTo>
                  <a:pt x="2647110" y="1145769"/>
                  <a:pt x="2553651" y="1091847"/>
                  <a:pt x="2363301" y="1104900"/>
                </a:cubicBezTo>
                <a:cubicBezTo>
                  <a:pt x="2172952" y="1117953"/>
                  <a:pt x="1980405" y="1097104"/>
                  <a:pt x="1720850" y="1104900"/>
                </a:cubicBezTo>
                <a:cubicBezTo>
                  <a:pt x="1461295" y="1112696"/>
                  <a:pt x="1369941" y="1040396"/>
                  <a:pt x="1078399" y="1104900"/>
                </a:cubicBezTo>
                <a:cubicBezTo>
                  <a:pt x="786857" y="1169404"/>
                  <a:pt x="717835" y="1099004"/>
                  <a:pt x="573617" y="1104900"/>
                </a:cubicBezTo>
                <a:cubicBezTo>
                  <a:pt x="429399" y="1110796"/>
                  <a:pt x="233672" y="1050068"/>
                  <a:pt x="0" y="1104900"/>
                </a:cubicBezTo>
                <a:cubicBezTo>
                  <a:pt x="-39702" y="902413"/>
                  <a:pt x="4685" y="755337"/>
                  <a:pt x="0" y="530352"/>
                </a:cubicBezTo>
                <a:cubicBezTo>
                  <a:pt x="-4685" y="305367"/>
                  <a:pt x="22812" y="229600"/>
                  <a:pt x="0" y="0"/>
                </a:cubicBezTo>
                <a:close/>
              </a:path>
              <a:path w="3441700" h="1104900" stroke="0" extrusionOk="0">
                <a:moveTo>
                  <a:pt x="0" y="0"/>
                </a:moveTo>
                <a:cubicBezTo>
                  <a:pt x="169071" y="-23036"/>
                  <a:pt x="392762" y="45086"/>
                  <a:pt x="504783" y="0"/>
                </a:cubicBezTo>
                <a:cubicBezTo>
                  <a:pt x="616804" y="-45086"/>
                  <a:pt x="907169" y="65597"/>
                  <a:pt x="1112816" y="0"/>
                </a:cubicBezTo>
                <a:cubicBezTo>
                  <a:pt x="1318463" y="-65597"/>
                  <a:pt x="1434412" y="37206"/>
                  <a:pt x="1686433" y="0"/>
                </a:cubicBezTo>
                <a:cubicBezTo>
                  <a:pt x="1938454" y="-37206"/>
                  <a:pt x="2133480" y="75020"/>
                  <a:pt x="2328884" y="0"/>
                </a:cubicBezTo>
                <a:cubicBezTo>
                  <a:pt x="2524288" y="-75020"/>
                  <a:pt x="2657048" y="46227"/>
                  <a:pt x="2902500" y="0"/>
                </a:cubicBezTo>
                <a:cubicBezTo>
                  <a:pt x="3147952" y="-46227"/>
                  <a:pt x="3276225" y="12715"/>
                  <a:pt x="3441700" y="0"/>
                </a:cubicBezTo>
                <a:cubicBezTo>
                  <a:pt x="3447974" y="264392"/>
                  <a:pt x="3423055" y="408032"/>
                  <a:pt x="3441700" y="530352"/>
                </a:cubicBezTo>
                <a:cubicBezTo>
                  <a:pt x="3460345" y="652672"/>
                  <a:pt x="3417835" y="844245"/>
                  <a:pt x="3441700" y="1104900"/>
                </a:cubicBezTo>
                <a:cubicBezTo>
                  <a:pt x="3282362" y="1110127"/>
                  <a:pt x="3152918" y="1097400"/>
                  <a:pt x="2936917" y="1104900"/>
                </a:cubicBezTo>
                <a:cubicBezTo>
                  <a:pt x="2720916" y="1112400"/>
                  <a:pt x="2673422" y="1080173"/>
                  <a:pt x="2466552" y="1104900"/>
                </a:cubicBezTo>
                <a:cubicBezTo>
                  <a:pt x="2259683" y="1129627"/>
                  <a:pt x="2165386" y="1050811"/>
                  <a:pt x="1892935" y="1104900"/>
                </a:cubicBezTo>
                <a:cubicBezTo>
                  <a:pt x="1620484" y="1158989"/>
                  <a:pt x="1558478" y="1087603"/>
                  <a:pt x="1388152" y="1104900"/>
                </a:cubicBezTo>
                <a:cubicBezTo>
                  <a:pt x="1217826" y="1122197"/>
                  <a:pt x="1028305" y="1050028"/>
                  <a:pt x="917787" y="1104900"/>
                </a:cubicBezTo>
                <a:cubicBezTo>
                  <a:pt x="807270" y="1159772"/>
                  <a:pt x="451009" y="1053011"/>
                  <a:pt x="0" y="1104900"/>
                </a:cubicBezTo>
                <a:cubicBezTo>
                  <a:pt x="-40422" y="943992"/>
                  <a:pt x="37087" y="783865"/>
                  <a:pt x="0" y="563499"/>
                </a:cubicBezTo>
                <a:cubicBezTo>
                  <a:pt x="-37087" y="343133"/>
                  <a:pt x="9112" y="121078"/>
                  <a:pt x="0" y="0"/>
                </a:cubicBezTo>
                <a:close/>
              </a:path>
            </a:pathLst>
          </a:custGeom>
          <a:solidFill>
            <a:srgbClr val="FEDEE5"/>
          </a:solidFill>
          <a:ln>
            <a:solidFill>
              <a:schemeClr val="tx1"/>
            </a:solidFill>
            <a:extLst>
              <a:ext uri="{C807C97D-BFC1-408E-A445-0C87EB9F89A2}">
                <ask:lineSketchStyleProps xmlns:ask="http://schemas.microsoft.com/office/drawing/2018/sketchyshapes" sd="3054873628">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Wenn Bakterien krank machen</a:t>
            </a:r>
          </a:p>
        </p:txBody>
      </p:sp>
      <p:sp>
        <p:nvSpPr>
          <p:cNvPr id="23" name="Rechteck 22">
            <a:extLst>
              <a:ext uri="{FF2B5EF4-FFF2-40B4-BE49-F238E27FC236}">
                <a16:creationId xmlns:a16="http://schemas.microsoft.com/office/drawing/2014/main" id="{06C5ED41-A7A6-4BA0-6BE7-72E1255D4DCE}"/>
              </a:ext>
            </a:extLst>
          </p:cNvPr>
          <p:cNvSpPr/>
          <p:nvPr/>
        </p:nvSpPr>
        <p:spPr>
          <a:xfrm>
            <a:off x="513471" y="4554575"/>
            <a:ext cx="3441700" cy="1104900"/>
          </a:xfrm>
          <a:custGeom>
            <a:avLst/>
            <a:gdLst>
              <a:gd name="connsiteX0" fmla="*/ 0 w 3441700"/>
              <a:gd name="connsiteY0" fmla="*/ 0 h 1104900"/>
              <a:gd name="connsiteX1" fmla="*/ 504783 w 3441700"/>
              <a:gd name="connsiteY1" fmla="*/ 0 h 1104900"/>
              <a:gd name="connsiteX2" fmla="*/ 1043982 w 3441700"/>
              <a:gd name="connsiteY2" fmla="*/ 0 h 1104900"/>
              <a:gd name="connsiteX3" fmla="*/ 1617599 w 3441700"/>
              <a:gd name="connsiteY3" fmla="*/ 0 h 1104900"/>
              <a:gd name="connsiteX4" fmla="*/ 2225633 w 3441700"/>
              <a:gd name="connsiteY4" fmla="*/ 0 h 1104900"/>
              <a:gd name="connsiteX5" fmla="*/ 2868083 w 3441700"/>
              <a:gd name="connsiteY5" fmla="*/ 0 h 1104900"/>
              <a:gd name="connsiteX6" fmla="*/ 3441700 w 3441700"/>
              <a:gd name="connsiteY6" fmla="*/ 0 h 1104900"/>
              <a:gd name="connsiteX7" fmla="*/ 3441700 w 3441700"/>
              <a:gd name="connsiteY7" fmla="*/ 530352 h 1104900"/>
              <a:gd name="connsiteX8" fmla="*/ 3441700 w 3441700"/>
              <a:gd name="connsiteY8" fmla="*/ 1104900 h 1104900"/>
              <a:gd name="connsiteX9" fmla="*/ 2833666 w 3441700"/>
              <a:gd name="connsiteY9" fmla="*/ 1104900 h 1104900"/>
              <a:gd name="connsiteX10" fmla="*/ 2363301 w 3441700"/>
              <a:gd name="connsiteY10" fmla="*/ 1104900 h 1104900"/>
              <a:gd name="connsiteX11" fmla="*/ 1720850 w 3441700"/>
              <a:gd name="connsiteY11" fmla="*/ 1104900 h 1104900"/>
              <a:gd name="connsiteX12" fmla="*/ 1078399 w 3441700"/>
              <a:gd name="connsiteY12" fmla="*/ 1104900 h 1104900"/>
              <a:gd name="connsiteX13" fmla="*/ 573617 w 3441700"/>
              <a:gd name="connsiteY13" fmla="*/ 1104900 h 1104900"/>
              <a:gd name="connsiteX14" fmla="*/ 0 w 3441700"/>
              <a:gd name="connsiteY14" fmla="*/ 1104900 h 1104900"/>
              <a:gd name="connsiteX15" fmla="*/ 0 w 3441700"/>
              <a:gd name="connsiteY15" fmla="*/ 530352 h 1104900"/>
              <a:gd name="connsiteX16" fmla="*/ 0 w 3441700"/>
              <a:gd name="connsiteY16"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41700" h="1104900" fill="none" extrusionOk="0">
                <a:moveTo>
                  <a:pt x="0" y="0"/>
                </a:moveTo>
                <a:cubicBezTo>
                  <a:pt x="205901" y="-30605"/>
                  <a:pt x="309771" y="38478"/>
                  <a:pt x="504783" y="0"/>
                </a:cubicBezTo>
                <a:cubicBezTo>
                  <a:pt x="699795" y="-38478"/>
                  <a:pt x="922131" y="63132"/>
                  <a:pt x="1043982" y="0"/>
                </a:cubicBezTo>
                <a:cubicBezTo>
                  <a:pt x="1165833" y="-63132"/>
                  <a:pt x="1396167" y="34836"/>
                  <a:pt x="1617599" y="0"/>
                </a:cubicBezTo>
                <a:cubicBezTo>
                  <a:pt x="1839031" y="-34836"/>
                  <a:pt x="1930291" y="43786"/>
                  <a:pt x="2225633" y="0"/>
                </a:cubicBezTo>
                <a:cubicBezTo>
                  <a:pt x="2520975" y="-43786"/>
                  <a:pt x="2682725" y="65611"/>
                  <a:pt x="2868083" y="0"/>
                </a:cubicBezTo>
                <a:cubicBezTo>
                  <a:pt x="3053441" y="-65611"/>
                  <a:pt x="3259977" y="53544"/>
                  <a:pt x="3441700" y="0"/>
                </a:cubicBezTo>
                <a:cubicBezTo>
                  <a:pt x="3456270" y="208617"/>
                  <a:pt x="3379831" y="275138"/>
                  <a:pt x="3441700" y="530352"/>
                </a:cubicBezTo>
                <a:cubicBezTo>
                  <a:pt x="3503569" y="785566"/>
                  <a:pt x="3422038" y="920671"/>
                  <a:pt x="3441700" y="1104900"/>
                </a:cubicBezTo>
                <a:cubicBezTo>
                  <a:pt x="3245945" y="1177575"/>
                  <a:pt x="3020222" y="1064031"/>
                  <a:pt x="2833666" y="1104900"/>
                </a:cubicBezTo>
                <a:cubicBezTo>
                  <a:pt x="2647110" y="1145769"/>
                  <a:pt x="2553651" y="1091847"/>
                  <a:pt x="2363301" y="1104900"/>
                </a:cubicBezTo>
                <a:cubicBezTo>
                  <a:pt x="2172952" y="1117953"/>
                  <a:pt x="1980405" y="1097104"/>
                  <a:pt x="1720850" y="1104900"/>
                </a:cubicBezTo>
                <a:cubicBezTo>
                  <a:pt x="1461295" y="1112696"/>
                  <a:pt x="1369941" y="1040396"/>
                  <a:pt x="1078399" y="1104900"/>
                </a:cubicBezTo>
                <a:cubicBezTo>
                  <a:pt x="786857" y="1169404"/>
                  <a:pt x="717835" y="1099004"/>
                  <a:pt x="573617" y="1104900"/>
                </a:cubicBezTo>
                <a:cubicBezTo>
                  <a:pt x="429399" y="1110796"/>
                  <a:pt x="233672" y="1050068"/>
                  <a:pt x="0" y="1104900"/>
                </a:cubicBezTo>
                <a:cubicBezTo>
                  <a:pt x="-39702" y="902413"/>
                  <a:pt x="4685" y="755337"/>
                  <a:pt x="0" y="530352"/>
                </a:cubicBezTo>
                <a:cubicBezTo>
                  <a:pt x="-4685" y="305367"/>
                  <a:pt x="22812" y="229600"/>
                  <a:pt x="0" y="0"/>
                </a:cubicBezTo>
                <a:close/>
              </a:path>
              <a:path w="3441700" h="1104900" stroke="0" extrusionOk="0">
                <a:moveTo>
                  <a:pt x="0" y="0"/>
                </a:moveTo>
                <a:cubicBezTo>
                  <a:pt x="169071" y="-23036"/>
                  <a:pt x="392762" y="45086"/>
                  <a:pt x="504783" y="0"/>
                </a:cubicBezTo>
                <a:cubicBezTo>
                  <a:pt x="616804" y="-45086"/>
                  <a:pt x="907169" y="65597"/>
                  <a:pt x="1112816" y="0"/>
                </a:cubicBezTo>
                <a:cubicBezTo>
                  <a:pt x="1318463" y="-65597"/>
                  <a:pt x="1434412" y="37206"/>
                  <a:pt x="1686433" y="0"/>
                </a:cubicBezTo>
                <a:cubicBezTo>
                  <a:pt x="1938454" y="-37206"/>
                  <a:pt x="2133480" y="75020"/>
                  <a:pt x="2328884" y="0"/>
                </a:cubicBezTo>
                <a:cubicBezTo>
                  <a:pt x="2524288" y="-75020"/>
                  <a:pt x="2657048" y="46227"/>
                  <a:pt x="2902500" y="0"/>
                </a:cubicBezTo>
                <a:cubicBezTo>
                  <a:pt x="3147952" y="-46227"/>
                  <a:pt x="3276225" y="12715"/>
                  <a:pt x="3441700" y="0"/>
                </a:cubicBezTo>
                <a:cubicBezTo>
                  <a:pt x="3447974" y="264392"/>
                  <a:pt x="3423055" y="408032"/>
                  <a:pt x="3441700" y="530352"/>
                </a:cubicBezTo>
                <a:cubicBezTo>
                  <a:pt x="3460345" y="652672"/>
                  <a:pt x="3417835" y="844245"/>
                  <a:pt x="3441700" y="1104900"/>
                </a:cubicBezTo>
                <a:cubicBezTo>
                  <a:pt x="3282362" y="1110127"/>
                  <a:pt x="3152918" y="1097400"/>
                  <a:pt x="2936917" y="1104900"/>
                </a:cubicBezTo>
                <a:cubicBezTo>
                  <a:pt x="2720916" y="1112400"/>
                  <a:pt x="2673422" y="1080173"/>
                  <a:pt x="2466552" y="1104900"/>
                </a:cubicBezTo>
                <a:cubicBezTo>
                  <a:pt x="2259683" y="1129627"/>
                  <a:pt x="2165386" y="1050811"/>
                  <a:pt x="1892935" y="1104900"/>
                </a:cubicBezTo>
                <a:cubicBezTo>
                  <a:pt x="1620484" y="1158989"/>
                  <a:pt x="1558478" y="1087603"/>
                  <a:pt x="1388152" y="1104900"/>
                </a:cubicBezTo>
                <a:cubicBezTo>
                  <a:pt x="1217826" y="1122197"/>
                  <a:pt x="1028305" y="1050028"/>
                  <a:pt x="917787" y="1104900"/>
                </a:cubicBezTo>
                <a:cubicBezTo>
                  <a:pt x="807270" y="1159772"/>
                  <a:pt x="451009" y="1053011"/>
                  <a:pt x="0" y="1104900"/>
                </a:cubicBezTo>
                <a:cubicBezTo>
                  <a:pt x="-40422" y="943992"/>
                  <a:pt x="37087" y="783865"/>
                  <a:pt x="0" y="563499"/>
                </a:cubicBezTo>
                <a:cubicBezTo>
                  <a:pt x="-37087" y="343133"/>
                  <a:pt x="9112" y="121078"/>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3054873628">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Alarm im Darm: Wenn das mikrobielle Gleichgewicht kippt</a:t>
            </a:r>
          </a:p>
        </p:txBody>
      </p:sp>
      <p:sp>
        <p:nvSpPr>
          <p:cNvPr id="24" name="Rechteck 23">
            <a:extLst>
              <a:ext uri="{FF2B5EF4-FFF2-40B4-BE49-F238E27FC236}">
                <a16:creationId xmlns:a16="http://schemas.microsoft.com/office/drawing/2014/main" id="{2596E917-1209-7C3F-E067-8D3D1C19F650}"/>
              </a:ext>
            </a:extLst>
          </p:cNvPr>
          <p:cNvSpPr/>
          <p:nvPr/>
        </p:nvSpPr>
        <p:spPr>
          <a:xfrm>
            <a:off x="8236829" y="4554575"/>
            <a:ext cx="3441700" cy="1104900"/>
          </a:xfrm>
          <a:custGeom>
            <a:avLst/>
            <a:gdLst>
              <a:gd name="connsiteX0" fmla="*/ 0 w 3441700"/>
              <a:gd name="connsiteY0" fmla="*/ 0 h 1104900"/>
              <a:gd name="connsiteX1" fmla="*/ 504783 w 3441700"/>
              <a:gd name="connsiteY1" fmla="*/ 0 h 1104900"/>
              <a:gd name="connsiteX2" fmla="*/ 1043982 w 3441700"/>
              <a:gd name="connsiteY2" fmla="*/ 0 h 1104900"/>
              <a:gd name="connsiteX3" fmla="*/ 1617599 w 3441700"/>
              <a:gd name="connsiteY3" fmla="*/ 0 h 1104900"/>
              <a:gd name="connsiteX4" fmla="*/ 2225633 w 3441700"/>
              <a:gd name="connsiteY4" fmla="*/ 0 h 1104900"/>
              <a:gd name="connsiteX5" fmla="*/ 2868083 w 3441700"/>
              <a:gd name="connsiteY5" fmla="*/ 0 h 1104900"/>
              <a:gd name="connsiteX6" fmla="*/ 3441700 w 3441700"/>
              <a:gd name="connsiteY6" fmla="*/ 0 h 1104900"/>
              <a:gd name="connsiteX7" fmla="*/ 3441700 w 3441700"/>
              <a:gd name="connsiteY7" fmla="*/ 530352 h 1104900"/>
              <a:gd name="connsiteX8" fmla="*/ 3441700 w 3441700"/>
              <a:gd name="connsiteY8" fmla="*/ 1104900 h 1104900"/>
              <a:gd name="connsiteX9" fmla="*/ 2833666 w 3441700"/>
              <a:gd name="connsiteY9" fmla="*/ 1104900 h 1104900"/>
              <a:gd name="connsiteX10" fmla="*/ 2363301 w 3441700"/>
              <a:gd name="connsiteY10" fmla="*/ 1104900 h 1104900"/>
              <a:gd name="connsiteX11" fmla="*/ 1720850 w 3441700"/>
              <a:gd name="connsiteY11" fmla="*/ 1104900 h 1104900"/>
              <a:gd name="connsiteX12" fmla="*/ 1078399 w 3441700"/>
              <a:gd name="connsiteY12" fmla="*/ 1104900 h 1104900"/>
              <a:gd name="connsiteX13" fmla="*/ 573617 w 3441700"/>
              <a:gd name="connsiteY13" fmla="*/ 1104900 h 1104900"/>
              <a:gd name="connsiteX14" fmla="*/ 0 w 3441700"/>
              <a:gd name="connsiteY14" fmla="*/ 1104900 h 1104900"/>
              <a:gd name="connsiteX15" fmla="*/ 0 w 3441700"/>
              <a:gd name="connsiteY15" fmla="*/ 530352 h 1104900"/>
              <a:gd name="connsiteX16" fmla="*/ 0 w 3441700"/>
              <a:gd name="connsiteY16"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41700" h="1104900" fill="none" extrusionOk="0">
                <a:moveTo>
                  <a:pt x="0" y="0"/>
                </a:moveTo>
                <a:cubicBezTo>
                  <a:pt x="205901" y="-30605"/>
                  <a:pt x="309771" y="38478"/>
                  <a:pt x="504783" y="0"/>
                </a:cubicBezTo>
                <a:cubicBezTo>
                  <a:pt x="699795" y="-38478"/>
                  <a:pt x="922131" y="63132"/>
                  <a:pt x="1043982" y="0"/>
                </a:cubicBezTo>
                <a:cubicBezTo>
                  <a:pt x="1165833" y="-63132"/>
                  <a:pt x="1396167" y="34836"/>
                  <a:pt x="1617599" y="0"/>
                </a:cubicBezTo>
                <a:cubicBezTo>
                  <a:pt x="1839031" y="-34836"/>
                  <a:pt x="1930291" y="43786"/>
                  <a:pt x="2225633" y="0"/>
                </a:cubicBezTo>
                <a:cubicBezTo>
                  <a:pt x="2520975" y="-43786"/>
                  <a:pt x="2682725" y="65611"/>
                  <a:pt x="2868083" y="0"/>
                </a:cubicBezTo>
                <a:cubicBezTo>
                  <a:pt x="3053441" y="-65611"/>
                  <a:pt x="3259977" y="53544"/>
                  <a:pt x="3441700" y="0"/>
                </a:cubicBezTo>
                <a:cubicBezTo>
                  <a:pt x="3456270" y="208617"/>
                  <a:pt x="3379831" y="275138"/>
                  <a:pt x="3441700" y="530352"/>
                </a:cubicBezTo>
                <a:cubicBezTo>
                  <a:pt x="3503569" y="785566"/>
                  <a:pt x="3422038" y="920671"/>
                  <a:pt x="3441700" y="1104900"/>
                </a:cubicBezTo>
                <a:cubicBezTo>
                  <a:pt x="3245945" y="1177575"/>
                  <a:pt x="3020222" y="1064031"/>
                  <a:pt x="2833666" y="1104900"/>
                </a:cubicBezTo>
                <a:cubicBezTo>
                  <a:pt x="2647110" y="1145769"/>
                  <a:pt x="2553651" y="1091847"/>
                  <a:pt x="2363301" y="1104900"/>
                </a:cubicBezTo>
                <a:cubicBezTo>
                  <a:pt x="2172952" y="1117953"/>
                  <a:pt x="1980405" y="1097104"/>
                  <a:pt x="1720850" y="1104900"/>
                </a:cubicBezTo>
                <a:cubicBezTo>
                  <a:pt x="1461295" y="1112696"/>
                  <a:pt x="1369941" y="1040396"/>
                  <a:pt x="1078399" y="1104900"/>
                </a:cubicBezTo>
                <a:cubicBezTo>
                  <a:pt x="786857" y="1169404"/>
                  <a:pt x="717835" y="1099004"/>
                  <a:pt x="573617" y="1104900"/>
                </a:cubicBezTo>
                <a:cubicBezTo>
                  <a:pt x="429399" y="1110796"/>
                  <a:pt x="233672" y="1050068"/>
                  <a:pt x="0" y="1104900"/>
                </a:cubicBezTo>
                <a:cubicBezTo>
                  <a:pt x="-39702" y="902413"/>
                  <a:pt x="4685" y="755337"/>
                  <a:pt x="0" y="530352"/>
                </a:cubicBezTo>
                <a:cubicBezTo>
                  <a:pt x="-4685" y="305367"/>
                  <a:pt x="22812" y="229600"/>
                  <a:pt x="0" y="0"/>
                </a:cubicBezTo>
                <a:close/>
              </a:path>
              <a:path w="3441700" h="1104900" stroke="0" extrusionOk="0">
                <a:moveTo>
                  <a:pt x="0" y="0"/>
                </a:moveTo>
                <a:cubicBezTo>
                  <a:pt x="169071" y="-23036"/>
                  <a:pt x="392762" y="45086"/>
                  <a:pt x="504783" y="0"/>
                </a:cubicBezTo>
                <a:cubicBezTo>
                  <a:pt x="616804" y="-45086"/>
                  <a:pt x="907169" y="65597"/>
                  <a:pt x="1112816" y="0"/>
                </a:cubicBezTo>
                <a:cubicBezTo>
                  <a:pt x="1318463" y="-65597"/>
                  <a:pt x="1434412" y="37206"/>
                  <a:pt x="1686433" y="0"/>
                </a:cubicBezTo>
                <a:cubicBezTo>
                  <a:pt x="1938454" y="-37206"/>
                  <a:pt x="2133480" y="75020"/>
                  <a:pt x="2328884" y="0"/>
                </a:cubicBezTo>
                <a:cubicBezTo>
                  <a:pt x="2524288" y="-75020"/>
                  <a:pt x="2657048" y="46227"/>
                  <a:pt x="2902500" y="0"/>
                </a:cubicBezTo>
                <a:cubicBezTo>
                  <a:pt x="3147952" y="-46227"/>
                  <a:pt x="3276225" y="12715"/>
                  <a:pt x="3441700" y="0"/>
                </a:cubicBezTo>
                <a:cubicBezTo>
                  <a:pt x="3447974" y="264392"/>
                  <a:pt x="3423055" y="408032"/>
                  <a:pt x="3441700" y="530352"/>
                </a:cubicBezTo>
                <a:cubicBezTo>
                  <a:pt x="3460345" y="652672"/>
                  <a:pt x="3417835" y="844245"/>
                  <a:pt x="3441700" y="1104900"/>
                </a:cubicBezTo>
                <a:cubicBezTo>
                  <a:pt x="3282362" y="1110127"/>
                  <a:pt x="3152918" y="1097400"/>
                  <a:pt x="2936917" y="1104900"/>
                </a:cubicBezTo>
                <a:cubicBezTo>
                  <a:pt x="2720916" y="1112400"/>
                  <a:pt x="2673422" y="1080173"/>
                  <a:pt x="2466552" y="1104900"/>
                </a:cubicBezTo>
                <a:cubicBezTo>
                  <a:pt x="2259683" y="1129627"/>
                  <a:pt x="2165386" y="1050811"/>
                  <a:pt x="1892935" y="1104900"/>
                </a:cubicBezTo>
                <a:cubicBezTo>
                  <a:pt x="1620484" y="1158989"/>
                  <a:pt x="1558478" y="1087603"/>
                  <a:pt x="1388152" y="1104900"/>
                </a:cubicBezTo>
                <a:cubicBezTo>
                  <a:pt x="1217826" y="1122197"/>
                  <a:pt x="1028305" y="1050028"/>
                  <a:pt x="917787" y="1104900"/>
                </a:cubicBezTo>
                <a:cubicBezTo>
                  <a:pt x="807270" y="1159772"/>
                  <a:pt x="451009" y="1053011"/>
                  <a:pt x="0" y="1104900"/>
                </a:cubicBezTo>
                <a:cubicBezTo>
                  <a:pt x="-40422" y="943992"/>
                  <a:pt x="37087" y="783865"/>
                  <a:pt x="0" y="563499"/>
                </a:cubicBezTo>
                <a:cubicBezTo>
                  <a:pt x="-37087" y="343133"/>
                  <a:pt x="9112" y="121078"/>
                  <a:pt x="0" y="0"/>
                </a:cubicBezTo>
                <a:close/>
              </a:path>
            </a:pathLst>
          </a:custGeom>
          <a:solidFill>
            <a:srgbClr val="E6FAF1"/>
          </a:solidFill>
          <a:ln>
            <a:solidFill>
              <a:schemeClr val="tx1"/>
            </a:solidFill>
            <a:extLst>
              <a:ext uri="{C807C97D-BFC1-408E-A445-0C87EB9F89A2}">
                <ask:lineSketchStyleProps xmlns:ask="http://schemas.microsoft.com/office/drawing/2018/sketchyshapes" sd="3054873628">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Verlorene Freunde: Was passiert, wenn Mikroorganismen fehlen?</a:t>
            </a:r>
          </a:p>
        </p:txBody>
      </p:sp>
      <p:pic>
        <p:nvPicPr>
          <p:cNvPr id="26" name="Grafik 25">
            <a:extLst>
              <a:ext uri="{FF2B5EF4-FFF2-40B4-BE49-F238E27FC236}">
                <a16:creationId xmlns:a16="http://schemas.microsoft.com/office/drawing/2014/main" id="{9493D12F-B7D4-D35D-7C96-8B4850EE2BBD}"/>
              </a:ext>
            </a:extLst>
          </p:cNvPr>
          <p:cNvPicPr>
            <a:picLocks noChangeAspect="1"/>
          </p:cNvPicPr>
          <p:nvPr/>
        </p:nvPicPr>
        <p:blipFill>
          <a:blip r:embed="rId4"/>
          <a:stretch>
            <a:fillRect/>
          </a:stretch>
        </p:blipFill>
        <p:spPr>
          <a:xfrm>
            <a:off x="5359458" y="1969927"/>
            <a:ext cx="1513668" cy="1313330"/>
          </a:xfrm>
          <a:prstGeom prst="rect">
            <a:avLst/>
          </a:prstGeom>
        </p:spPr>
      </p:pic>
      <p:sp>
        <p:nvSpPr>
          <p:cNvPr id="27" name="Rechteck 26">
            <a:extLst>
              <a:ext uri="{FF2B5EF4-FFF2-40B4-BE49-F238E27FC236}">
                <a16:creationId xmlns:a16="http://schemas.microsoft.com/office/drawing/2014/main" id="{8458F6B7-DD61-84E9-0690-328BEAC3824B}"/>
              </a:ext>
            </a:extLst>
          </p:cNvPr>
          <p:cNvSpPr/>
          <p:nvPr/>
        </p:nvSpPr>
        <p:spPr>
          <a:xfrm>
            <a:off x="4502392" y="5245766"/>
            <a:ext cx="3441700" cy="1104900"/>
          </a:xfrm>
          <a:custGeom>
            <a:avLst/>
            <a:gdLst>
              <a:gd name="connsiteX0" fmla="*/ 0 w 3441700"/>
              <a:gd name="connsiteY0" fmla="*/ 0 h 1104900"/>
              <a:gd name="connsiteX1" fmla="*/ 504783 w 3441700"/>
              <a:gd name="connsiteY1" fmla="*/ 0 h 1104900"/>
              <a:gd name="connsiteX2" fmla="*/ 1043982 w 3441700"/>
              <a:gd name="connsiteY2" fmla="*/ 0 h 1104900"/>
              <a:gd name="connsiteX3" fmla="*/ 1617599 w 3441700"/>
              <a:gd name="connsiteY3" fmla="*/ 0 h 1104900"/>
              <a:gd name="connsiteX4" fmla="*/ 2225633 w 3441700"/>
              <a:gd name="connsiteY4" fmla="*/ 0 h 1104900"/>
              <a:gd name="connsiteX5" fmla="*/ 2868083 w 3441700"/>
              <a:gd name="connsiteY5" fmla="*/ 0 h 1104900"/>
              <a:gd name="connsiteX6" fmla="*/ 3441700 w 3441700"/>
              <a:gd name="connsiteY6" fmla="*/ 0 h 1104900"/>
              <a:gd name="connsiteX7" fmla="*/ 3441700 w 3441700"/>
              <a:gd name="connsiteY7" fmla="*/ 530352 h 1104900"/>
              <a:gd name="connsiteX8" fmla="*/ 3441700 w 3441700"/>
              <a:gd name="connsiteY8" fmla="*/ 1104900 h 1104900"/>
              <a:gd name="connsiteX9" fmla="*/ 2833666 w 3441700"/>
              <a:gd name="connsiteY9" fmla="*/ 1104900 h 1104900"/>
              <a:gd name="connsiteX10" fmla="*/ 2363301 w 3441700"/>
              <a:gd name="connsiteY10" fmla="*/ 1104900 h 1104900"/>
              <a:gd name="connsiteX11" fmla="*/ 1720850 w 3441700"/>
              <a:gd name="connsiteY11" fmla="*/ 1104900 h 1104900"/>
              <a:gd name="connsiteX12" fmla="*/ 1078399 w 3441700"/>
              <a:gd name="connsiteY12" fmla="*/ 1104900 h 1104900"/>
              <a:gd name="connsiteX13" fmla="*/ 573617 w 3441700"/>
              <a:gd name="connsiteY13" fmla="*/ 1104900 h 1104900"/>
              <a:gd name="connsiteX14" fmla="*/ 0 w 3441700"/>
              <a:gd name="connsiteY14" fmla="*/ 1104900 h 1104900"/>
              <a:gd name="connsiteX15" fmla="*/ 0 w 3441700"/>
              <a:gd name="connsiteY15" fmla="*/ 530352 h 1104900"/>
              <a:gd name="connsiteX16" fmla="*/ 0 w 3441700"/>
              <a:gd name="connsiteY16"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41700" h="1104900" fill="none" extrusionOk="0">
                <a:moveTo>
                  <a:pt x="0" y="0"/>
                </a:moveTo>
                <a:cubicBezTo>
                  <a:pt x="205901" y="-30605"/>
                  <a:pt x="309771" y="38478"/>
                  <a:pt x="504783" y="0"/>
                </a:cubicBezTo>
                <a:cubicBezTo>
                  <a:pt x="699795" y="-38478"/>
                  <a:pt x="922131" y="63132"/>
                  <a:pt x="1043982" y="0"/>
                </a:cubicBezTo>
                <a:cubicBezTo>
                  <a:pt x="1165833" y="-63132"/>
                  <a:pt x="1396167" y="34836"/>
                  <a:pt x="1617599" y="0"/>
                </a:cubicBezTo>
                <a:cubicBezTo>
                  <a:pt x="1839031" y="-34836"/>
                  <a:pt x="1930291" y="43786"/>
                  <a:pt x="2225633" y="0"/>
                </a:cubicBezTo>
                <a:cubicBezTo>
                  <a:pt x="2520975" y="-43786"/>
                  <a:pt x="2682725" y="65611"/>
                  <a:pt x="2868083" y="0"/>
                </a:cubicBezTo>
                <a:cubicBezTo>
                  <a:pt x="3053441" y="-65611"/>
                  <a:pt x="3259977" y="53544"/>
                  <a:pt x="3441700" y="0"/>
                </a:cubicBezTo>
                <a:cubicBezTo>
                  <a:pt x="3456270" y="208617"/>
                  <a:pt x="3379831" y="275138"/>
                  <a:pt x="3441700" y="530352"/>
                </a:cubicBezTo>
                <a:cubicBezTo>
                  <a:pt x="3503569" y="785566"/>
                  <a:pt x="3422038" y="920671"/>
                  <a:pt x="3441700" y="1104900"/>
                </a:cubicBezTo>
                <a:cubicBezTo>
                  <a:pt x="3245945" y="1177575"/>
                  <a:pt x="3020222" y="1064031"/>
                  <a:pt x="2833666" y="1104900"/>
                </a:cubicBezTo>
                <a:cubicBezTo>
                  <a:pt x="2647110" y="1145769"/>
                  <a:pt x="2553651" y="1091847"/>
                  <a:pt x="2363301" y="1104900"/>
                </a:cubicBezTo>
                <a:cubicBezTo>
                  <a:pt x="2172952" y="1117953"/>
                  <a:pt x="1980405" y="1097104"/>
                  <a:pt x="1720850" y="1104900"/>
                </a:cubicBezTo>
                <a:cubicBezTo>
                  <a:pt x="1461295" y="1112696"/>
                  <a:pt x="1369941" y="1040396"/>
                  <a:pt x="1078399" y="1104900"/>
                </a:cubicBezTo>
                <a:cubicBezTo>
                  <a:pt x="786857" y="1169404"/>
                  <a:pt x="717835" y="1099004"/>
                  <a:pt x="573617" y="1104900"/>
                </a:cubicBezTo>
                <a:cubicBezTo>
                  <a:pt x="429399" y="1110796"/>
                  <a:pt x="233672" y="1050068"/>
                  <a:pt x="0" y="1104900"/>
                </a:cubicBezTo>
                <a:cubicBezTo>
                  <a:pt x="-39702" y="902413"/>
                  <a:pt x="4685" y="755337"/>
                  <a:pt x="0" y="530352"/>
                </a:cubicBezTo>
                <a:cubicBezTo>
                  <a:pt x="-4685" y="305367"/>
                  <a:pt x="22812" y="229600"/>
                  <a:pt x="0" y="0"/>
                </a:cubicBezTo>
                <a:close/>
              </a:path>
              <a:path w="3441700" h="1104900" stroke="0" extrusionOk="0">
                <a:moveTo>
                  <a:pt x="0" y="0"/>
                </a:moveTo>
                <a:cubicBezTo>
                  <a:pt x="169071" y="-23036"/>
                  <a:pt x="392762" y="45086"/>
                  <a:pt x="504783" y="0"/>
                </a:cubicBezTo>
                <a:cubicBezTo>
                  <a:pt x="616804" y="-45086"/>
                  <a:pt x="907169" y="65597"/>
                  <a:pt x="1112816" y="0"/>
                </a:cubicBezTo>
                <a:cubicBezTo>
                  <a:pt x="1318463" y="-65597"/>
                  <a:pt x="1434412" y="37206"/>
                  <a:pt x="1686433" y="0"/>
                </a:cubicBezTo>
                <a:cubicBezTo>
                  <a:pt x="1938454" y="-37206"/>
                  <a:pt x="2133480" y="75020"/>
                  <a:pt x="2328884" y="0"/>
                </a:cubicBezTo>
                <a:cubicBezTo>
                  <a:pt x="2524288" y="-75020"/>
                  <a:pt x="2657048" y="46227"/>
                  <a:pt x="2902500" y="0"/>
                </a:cubicBezTo>
                <a:cubicBezTo>
                  <a:pt x="3147952" y="-46227"/>
                  <a:pt x="3276225" y="12715"/>
                  <a:pt x="3441700" y="0"/>
                </a:cubicBezTo>
                <a:cubicBezTo>
                  <a:pt x="3447974" y="264392"/>
                  <a:pt x="3423055" y="408032"/>
                  <a:pt x="3441700" y="530352"/>
                </a:cubicBezTo>
                <a:cubicBezTo>
                  <a:pt x="3460345" y="652672"/>
                  <a:pt x="3417835" y="844245"/>
                  <a:pt x="3441700" y="1104900"/>
                </a:cubicBezTo>
                <a:cubicBezTo>
                  <a:pt x="3282362" y="1110127"/>
                  <a:pt x="3152918" y="1097400"/>
                  <a:pt x="2936917" y="1104900"/>
                </a:cubicBezTo>
                <a:cubicBezTo>
                  <a:pt x="2720916" y="1112400"/>
                  <a:pt x="2673422" y="1080173"/>
                  <a:pt x="2466552" y="1104900"/>
                </a:cubicBezTo>
                <a:cubicBezTo>
                  <a:pt x="2259683" y="1129627"/>
                  <a:pt x="2165386" y="1050811"/>
                  <a:pt x="1892935" y="1104900"/>
                </a:cubicBezTo>
                <a:cubicBezTo>
                  <a:pt x="1620484" y="1158989"/>
                  <a:pt x="1558478" y="1087603"/>
                  <a:pt x="1388152" y="1104900"/>
                </a:cubicBezTo>
                <a:cubicBezTo>
                  <a:pt x="1217826" y="1122197"/>
                  <a:pt x="1028305" y="1050028"/>
                  <a:pt x="917787" y="1104900"/>
                </a:cubicBezTo>
                <a:cubicBezTo>
                  <a:pt x="807270" y="1159772"/>
                  <a:pt x="451009" y="1053011"/>
                  <a:pt x="0" y="1104900"/>
                </a:cubicBezTo>
                <a:cubicBezTo>
                  <a:pt x="-40422" y="943992"/>
                  <a:pt x="37087" y="783865"/>
                  <a:pt x="0" y="563499"/>
                </a:cubicBezTo>
                <a:cubicBezTo>
                  <a:pt x="-37087" y="343133"/>
                  <a:pt x="9112" y="121078"/>
                  <a:pt x="0" y="0"/>
                </a:cubicBezTo>
                <a:close/>
              </a:path>
            </a:pathLst>
          </a:custGeom>
          <a:solidFill>
            <a:srgbClr val="F7EAE5"/>
          </a:solidFill>
          <a:ln>
            <a:solidFill>
              <a:schemeClr val="tx1"/>
            </a:solidFill>
            <a:extLst>
              <a:ext uri="{C807C97D-BFC1-408E-A445-0C87EB9F89A2}">
                <ask:lineSketchStyleProps xmlns:ask="http://schemas.microsoft.com/office/drawing/2018/sketchyshapes" sd="3054873628">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Multiresistente Keime: Wenn Bakterien zu gefährlichen Krankheitserregern werden.</a:t>
            </a:r>
          </a:p>
        </p:txBody>
      </p:sp>
      <p:sp>
        <p:nvSpPr>
          <p:cNvPr id="28" name="Textfeld 27">
            <a:extLst>
              <a:ext uri="{FF2B5EF4-FFF2-40B4-BE49-F238E27FC236}">
                <a16:creationId xmlns:a16="http://schemas.microsoft.com/office/drawing/2014/main" id="{02FDF9AF-70BE-1454-7DD3-86E372C0387E}"/>
              </a:ext>
            </a:extLst>
          </p:cNvPr>
          <p:cNvSpPr txBox="1"/>
          <p:nvPr/>
        </p:nvSpPr>
        <p:spPr>
          <a:xfrm>
            <a:off x="7180397" y="6580342"/>
            <a:ext cx="1667444" cy="246221"/>
          </a:xfrm>
          <a:prstGeom prst="rect">
            <a:avLst/>
          </a:prstGeom>
          <a:noFill/>
        </p:spPr>
        <p:txBody>
          <a:bodyPr wrap="none" rtlCol="0">
            <a:spAutoFit/>
          </a:bodyPr>
          <a:lstStyle/>
          <a:p>
            <a:r>
              <a:rPr lang="de-DE" sz="1000" dirty="0"/>
              <a:t>Entwickelt von Edda Meister</a:t>
            </a:r>
          </a:p>
        </p:txBody>
      </p:sp>
      <p:pic>
        <p:nvPicPr>
          <p:cNvPr id="36" name="Grafik 35">
            <a:extLst>
              <a:ext uri="{FF2B5EF4-FFF2-40B4-BE49-F238E27FC236}">
                <a16:creationId xmlns:a16="http://schemas.microsoft.com/office/drawing/2014/main" id="{9EE45DF7-FAEF-1104-CD18-98A799CC5832}"/>
              </a:ext>
            </a:extLst>
          </p:cNvPr>
          <p:cNvPicPr>
            <a:picLocks noChangeAspect="1"/>
          </p:cNvPicPr>
          <p:nvPr/>
        </p:nvPicPr>
        <p:blipFill>
          <a:blip r:embed="rId5"/>
          <a:stretch>
            <a:fillRect/>
          </a:stretch>
        </p:blipFill>
        <p:spPr>
          <a:xfrm>
            <a:off x="8817412" y="6508878"/>
            <a:ext cx="227570" cy="317685"/>
          </a:xfrm>
          <a:prstGeom prst="rect">
            <a:avLst/>
          </a:prstGeom>
        </p:spPr>
      </p:pic>
      <p:pic>
        <p:nvPicPr>
          <p:cNvPr id="37" name="Grafik 36">
            <a:extLst>
              <a:ext uri="{FF2B5EF4-FFF2-40B4-BE49-F238E27FC236}">
                <a16:creationId xmlns:a16="http://schemas.microsoft.com/office/drawing/2014/main" id="{FBE0D999-AEC3-D5E4-1DD5-57845F26DD7E}"/>
              </a:ext>
            </a:extLst>
          </p:cNvPr>
          <p:cNvPicPr>
            <a:picLocks noChangeAspect="1"/>
          </p:cNvPicPr>
          <p:nvPr/>
        </p:nvPicPr>
        <p:blipFill rotWithShape="1">
          <a:blip r:embed="rId6">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38" name="Grafik 37">
            <a:extLst>
              <a:ext uri="{FF2B5EF4-FFF2-40B4-BE49-F238E27FC236}">
                <a16:creationId xmlns:a16="http://schemas.microsoft.com/office/drawing/2014/main" id="{BC04DFF6-B724-EC77-F77C-1E3453DA946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39" name="Grafik 38">
            <a:extLst>
              <a:ext uri="{FF2B5EF4-FFF2-40B4-BE49-F238E27FC236}">
                <a16:creationId xmlns:a16="http://schemas.microsoft.com/office/drawing/2014/main" id="{47586B69-04EC-3923-7BE2-9F6E015F6C67}"/>
              </a:ext>
            </a:extLst>
          </p:cNvPr>
          <p:cNvPicPr>
            <a:picLocks noChangeAspect="1"/>
          </p:cNvPicPr>
          <p:nvPr/>
        </p:nvPicPr>
        <p:blipFill>
          <a:blip r:embed="rId8"/>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3597221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hteck 16">
            <a:extLst>
              <a:ext uri="{FF2B5EF4-FFF2-40B4-BE49-F238E27FC236}">
                <a16:creationId xmlns:a16="http://schemas.microsoft.com/office/drawing/2014/main" id="{00C1FCB7-161E-738D-F847-F64D6124247F}"/>
              </a:ext>
            </a:extLst>
          </p:cNvPr>
          <p:cNvSpPr/>
          <p:nvPr/>
        </p:nvSpPr>
        <p:spPr>
          <a:xfrm>
            <a:off x="6095999" y="507334"/>
            <a:ext cx="5381768" cy="1116398"/>
          </a:xfrm>
          <a:prstGeom prst="rect">
            <a:avLst/>
          </a:prstGeom>
          <a:solidFill>
            <a:schemeClr val="accent1">
              <a:lumMod val="20000"/>
              <a:lumOff val="8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948D45F1-FCB5-775E-C897-679E8D19D221}"/>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sp>
        <p:nvSpPr>
          <p:cNvPr id="14" name="Textfeld 13">
            <a:extLst>
              <a:ext uri="{FF2B5EF4-FFF2-40B4-BE49-F238E27FC236}">
                <a16:creationId xmlns:a16="http://schemas.microsoft.com/office/drawing/2014/main" id="{EEE49595-8243-C585-B05D-146115DBC409}"/>
              </a:ext>
            </a:extLst>
          </p:cNvPr>
          <p:cNvSpPr txBox="1"/>
          <p:nvPr/>
        </p:nvSpPr>
        <p:spPr>
          <a:xfrm>
            <a:off x="7257719" y="973072"/>
            <a:ext cx="4347291" cy="646331"/>
          </a:xfrm>
          <a:prstGeom prst="rect">
            <a:avLst/>
          </a:prstGeom>
          <a:noFill/>
          <a:ln>
            <a:noFill/>
          </a:ln>
        </p:spPr>
        <p:txBody>
          <a:bodyPr wrap="square">
            <a:spAutoFit/>
          </a:bodyPr>
          <a:lstStyle/>
          <a:p>
            <a:pPr algn="just"/>
            <a:r>
              <a:rPr lang="de-DE" dirty="0"/>
              <a:t>c. Formuliert daraus ein Redaktionsproblem. </a:t>
            </a:r>
          </a:p>
          <a:p>
            <a:pPr algn="just"/>
            <a:r>
              <a:rPr lang="de-DE" dirty="0"/>
              <a:t>d. Stellt Vermutungen auf.</a:t>
            </a:r>
          </a:p>
        </p:txBody>
      </p:sp>
      <p:sp>
        <p:nvSpPr>
          <p:cNvPr id="16" name="Textfeld 15">
            <a:extLst>
              <a:ext uri="{FF2B5EF4-FFF2-40B4-BE49-F238E27FC236}">
                <a16:creationId xmlns:a16="http://schemas.microsoft.com/office/drawing/2014/main" id="{D0EC7F18-DEED-9183-EDEC-990AB220CFC3}"/>
              </a:ext>
            </a:extLst>
          </p:cNvPr>
          <p:cNvSpPr txBox="1"/>
          <p:nvPr/>
        </p:nvSpPr>
        <p:spPr>
          <a:xfrm>
            <a:off x="7307640" y="507334"/>
            <a:ext cx="1714003" cy="584775"/>
          </a:xfrm>
          <a:prstGeom prst="rect">
            <a:avLst/>
          </a:prstGeom>
          <a:noFill/>
          <a:ln>
            <a:noFill/>
          </a:ln>
        </p:spPr>
        <p:txBody>
          <a:bodyPr wrap="square">
            <a:spAutoFit/>
          </a:bodyPr>
          <a:lstStyle/>
          <a:p>
            <a:r>
              <a:rPr lang="de-DE" sz="3200" dirty="0"/>
              <a:t>Aufgabe</a:t>
            </a:r>
          </a:p>
        </p:txBody>
      </p:sp>
      <p:sp>
        <p:nvSpPr>
          <p:cNvPr id="3" name="Titel 1">
            <a:extLst>
              <a:ext uri="{FF2B5EF4-FFF2-40B4-BE49-F238E27FC236}">
                <a16:creationId xmlns:a16="http://schemas.microsoft.com/office/drawing/2014/main" id="{B625AD9B-7042-BF52-B04E-242A79A7B148}"/>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500"/>
              </a:spcAft>
            </a:pPr>
            <a:r>
              <a:rPr lang="de-DE" sz="3200" b="1" dirty="0"/>
              <a:t>3 Wir sind viele – Das Mikrobiom</a:t>
            </a:r>
          </a:p>
          <a:p>
            <a:pPr>
              <a:spcAft>
                <a:spcPts val="500"/>
              </a:spcAft>
            </a:pPr>
            <a:r>
              <a:rPr lang="de-DE" sz="3200" b="1" dirty="0"/>
              <a:t>3.3 Das Darmmikrobiom</a:t>
            </a:r>
          </a:p>
        </p:txBody>
      </p:sp>
      <p:sp>
        <p:nvSpPr>
          <p:cNvPr id="10" name="Ellipse 9">
            <a:extLst>
              <a:ext uri="{FF2B5EF4-FFF2-40B4-BE49-F238E27FC236}">
                <a16:creationId xmlns:a16="http://schemas.microsoft.com/office/drawing/2014/main" id="{1D6514D5-BFBA-28D0-1359-96A00142C97A}"/>
              </a:ext>
            </a:extLst>
          </p:cNvPr>
          <p:cNvSpPr/>
          <p:nvPr/>
        </p:nvSpPr>
        <p:spPr>
          <a:xfrm>
            <a:off x="6223242" y="583907"/>
            <a:ext cx="957155" cy="963251"/>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28575">
            <a:solidFill>
              <a:srgbClr val="DBF9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Textfeld 19">
            <a:extLst>
              <a:ext uri="{FF2B5EF4-FFF2-40B4-BE49-F238E27FC236}">
                <a16:creationId xmlns:a16="http://schemas.microsoft.com/office/drawing/2014/main" id="{731E28C5-7A19-8837-CF3F-CE771F4CE942}"/>
              </a:ext>
            </a:extLst>
          </p:cNvPr>
          <p:cNvSpPr txBox="1"/>
          <p:nvPr/>
        </p:nvSpPr>
        <p:spPr>
          <a:xfrm>
            <a:off x="956703" y="3248755"/>
            <a:ext cx="10533078" cy="1200329"/>
          </a:xfrm>
          <a:prstGeom prst="rect">
            <a:avLst/>
          </a:prstGeom>
          <a:noFill/>
        </p:spPr>
        <p:txBody>
          <a:bodyPr wrap="square">
            <a:spAutoFit/>
          </a:bodyPr>
          <a:lstStyle/>
          <a:p>
            <a:pPr algn="ctr"/>
            <a:r>
              <a:rPr lang="de-DE" sz="3600" dirty="0">
                <a:latin typeface="Bernard MT Condensed" panose="02050806060905020404" pitchFamily="18" charset="0"/>
              </a:rPr>
              <a:t>BAKTERIEN – NEWSFEED: </a:t>
            </a:r>
          </a:p>
          <a:p>
            <a:pPr algn="ctr"/>
            <a:r>
              <a:rPr lang="de-DE" sz="3600" dirty="0">
                <a:latin typeface="Bernard MT Condensed" panose="02050806060905020404" pitchFamily="18" charset="0"/>
              </a:rPr>
              <a:t>NEUE MELDUNGEN AUS DER WELT DER MIKROBEN</a:t>
            </a:r>
          </a:p>
        </p:txBody>
      </p:sp>
      <p:sp>
        <p:nvSpPr>
          <p:cNvPr id="21" name="Rechteck 20">
            <a:extLst>
              <a:ext uri="{FF2B5EF4-FFF2-40B4-BE49-F238E27FC236}">
                <a16:creationId xmlns:a16="http://schemas.microsoft.com/office/drawing/2014/main" id="{3DD036B8-BA5C-E52E-A433-F69CE7C317F8}"/>
              </a:ext>
            </a:extLst>
          </p:cNvPr>
          <p:cNvSpPr/>
          <p:nvPr/>
        </p:nvSpPr>
        <p:spPr>
          <a:xfrm>
            <a:off x="1004238" y="1762014"/>
            <a:ext cx="3441700" cy="1104900"/>
          </a:xfrm>
          <a:custGeom>
            <a:avLst/>
            <a:gdLst>
              <a:gd name="connsiteX0" fmla="*/ 0 w 3441700"/>
              <a:gd name="connsiteY0" fmla="*/ 0 h 1104900"/>
              <a:gd name="connsiteX1" fmla="*/ 504783 w 3441700"/>
              <a:gd name="connsiteY1" fmla="*/ 0 h 1104900"/>
              <a:gd name="connsiteX2" fmla="*/ 1043982 w 3441700"/>
              <a:gd name="connsiteY2" fmla="*/ 0 h 1104900"/>
              <a:gd name="connsiteX3" fmla="*/ 1617599 w 3441700"/>
              <a:gd name="connsiteY3" fmla="*/ 0 h 1104900"/>
              <a:gd name="connsiteX4" fmla="*/ 2225633 w 3441700"/>
              <a:gd name="connsiteY4" fmla="*/ 0 h 1104900"/>
              <a:gd name="connsiteX5" fmla="*/ 2868083 w 3441700"/>
              <a:gd name="connsiteY5" fmla="*/ 0 h 1104900"/>
              <a:gd name="connsiteX6" fmla="*/ 3441700 w 3441700"/>
              <a:gd name="connsiteY6" fmla="*/ 0 h 1104900"/>
              <a:gd name="connsiteX7" fmla="*/ 3441700 w 3441700"/>
              <a:gd name="connsiteY7" fmla="*/ 530352 h 1104900"/>
              <a:gd name="connsiteX8" fmla="*/ 3441700 w 3441700"/>
              <a:gd name="connsiteY8" fmla="*/ 1104900 h 1104900"/>
              <a:gd name="connsiteX9" fmla="*/ 2833666 w 3441700"/>
              <a:gd name="connsiteY9" fmla="*/ 1104900 h 1104900"/>
              <a:gd name="connsiteX10" fmla="*/ 2363301 w 3441700"/>
              <a:gd name="connsiteY10" fmla="*/ 1104900 h 1104900"/>
              <a:gd name="connsiteX11" fmla="*/ 1720850 w 3441700"/>
              <a:gd name="connsiteY11" fmla="*/ 1104900 h 1104900"/>
              <a:gd name="connsiteX12" fmla="*/ 1078399 w 3441700"/>
              <a:gd name="connsiteY12" fmla="*/ 1104900 h 1104900"/>
              <a:gd name="connsiteX13" fmla="*/ 573617 w 3441700"/>
              <a:gd name="connsiteY13" fmla="*/ 1104900 h 1104900"/>
              <a:gd name="connsiteX14" fmla="*/ 0 w 3441700"/>
              <a:gd name="connsiteY14" fmla="*/ 1104900 h 1104900"/>
              <a:gd name="connsiteX15" fmla="*/ 0 w 3441700"/>
              <a:gd name="connsiteY15" fmla="*/ 530352 h 1104900"/>
              <a:gd name="connsiteX16" fmla="*/ 0 w 3441700"/>
              <a:gd name="connsiteY16"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41700" h="1104900" fill="none" extrusionOk="0">
                <a:moveTo>
                  <a:pt x="0" y="0"/>
                </a:moveTo>
                <a:cubicBezTo>
                  <a:pt x="205901" y="-30605"/>
                  <a:pt x="309771" y="38478"/>
                  <a:pt x="504783" y="0"/>
                </a:cubicBezTo>
                <a:cubicBezTo>
                  <a:pt x="699795" y="-38478"/>
                  <a:pt x="922131" y="63132"/>
                  <a:pt x="1043982" y="0"/>
                </a:cubicBezTo>
                <a:cubicBezTo>
                  <a:pt x="1165833" y="-63132"/>
                  <a:pt x="1396167" y="34836"/>
                  <a:pt x="1617599" y="0"/>
                </a:cubicBezTo>
                <a:cubicBezTo>
                  <a:pt x="1839031" y="-34836"/>
                  <a:pt x="1930291" y="43786"/>
                  <a:pt x="2225633" y="0"/>
                </a:cubicBezTo>
                <a:cubicBezTo>
                  <a:pt x="2520975" y="-43786"/>
                  <a:pt x="2682725" y="65611"/>
                  <a:pt x="2868083" y="0"/>
                </a:cubicBezTo>
                <a:cubicBezTo>
                  <a:pt x="3053441" y="-65611"/>
                  <a:pt x="3259977" y="53544"/>
                  <a:pt x="3441700" y="0"/>
                </a:cubicBezTo>
                <a:cubicBezTo>
                  <a:pt x="3456270" y="208617"/>
                  <a:pt x="3379831" y="275138"/>
                  <a:pt x="3441700" y="530352"/>
                </a:cubicBezTo>
                <a:cubicBezTo>
                  <a:pt x="3503569" y="785566"/>
                  <a:pt x="3422038" y="920671"/>
                  <a:pt x="3441700" y="1104900"/>
                </a:cubicBezTo>
                <a:cubicBezTo>
                  <a:pt x="3245945" y="1177575"/>
                  <a:pt x="3020222" y="1064031"/>
                  <a:pt x="2833666" y="1104900"/>
                </a:cubicBezTo>
                <a:cubicBezTo>
                  <a:pt x="2647110" y="1145769"/>
                  <a:pt x="2553651" y="1091847"/>
                  <a:pt x="2363301" y="1104900"/>
                </a:cubicBezTo>
                <a:cubicBezTo>
                  <a:pt x="2172952" y="1117953"/>
                  <a:pt x="1980405" y="1097104"/>
                  <a:pt x="1720850" y="1104900"/>
                </a:cubicBezTo>
                <a:cubicBezTo>
                  <a:pt x="1461295" y="1112696"/>
                  <a:pt x="1369941" y="1040396"/>
                  <a:pt x="1078399" y="1104900"/>
                </a:cubicBezTo>
                <a:cubicBezTo>
                  <a:pt x="786857" y="1169404"/>
                  <a:pt x="717835" y="1099004"/>
                  <a:pt x="573617" y="1104900"/>
                </a:cubicBezTo>
                <a:cubicBezTo>
                  <a:pt x="429399" y="1110796"/>
                  <a:pt x="233672" y="1050068"/>
                  <a:pt x="0" y="1104900"/>
                </a:cubicBezTo>
                <a:cubicBezTo>
                  <a:pt x="-39702" y="902413"/>
                  <a:pt x="4685" y="755337"/>
                  <a:pt x="0" y="530352"/>
                </a:cubicBezTo>
                <a:cubicBezTo>
                  <a:pt x="-4685" y="305367"/>
                  <a:pt x="22812" y="229600"/>
                  <a:pt x="0" y="0"/>
                </a:cubicBezTo>
                <a:close/>
              </a:path>
              <a:path w="3441700" h="1104900" stroke="0" extrusionOk="0">
                <a:moveTo>
                  <a:pt x="0" y="0"/>
                </a:moveTo>
                <a:cubicBezTo>
                  <a:pt x="169071" y="-23036"/>
                  <a:pt x="392762" y="45086"/>
                  <a:pt x="504783" y="0"/>
                </a:cubicBezTo>
                <a:cubicBezTo>
                  <a:pt x="616804" y="-45086"/>
                  <a:pt x="907169" y="65597"/>
                  <a:pt x="1112816" y="0"/>
                </a:cubicBezTo>
                <a:cubicBezTo>
                  <a:pt x="1318463" y="-65597"/>
                  <a:pt x="1434412" y="37206"/>
                  <a:pt x="1686433" y="0"/>
                </a:cubicBezTo>
                <a:cubicBezTo>
                  <a:pt x="1938454" y="-37206"/>
                  <a:pt x="2133480" y="75020"/>
                  <a:pt x="2328884" y="0"/>
                </a:cubicBezTo>
                <a:cubicBezTo>
                  <a:pt x="2524288" y="-75020"/>
                  <a:pt x="2657048" y="46227"/>
                  <a:pt x="2902500" y="0"/>
                </a:cubicBezTo>
                <a:cubicBezTo>
                  <a:pt x="3147952" y="-46227"/>
                  <a:pt x="3276225" y="12715"/>
                  <a:pt x="3441700" y="0"/>
                </a:cubicBezTo>
                <a:cubicBezTo>
                  <a:pt x="3447974" y="264392"/>
                  <a:pt x="3423055" y="408032"/>
                  <a:pt x="3441700" y="530352"/>
                </a:cubicBezTo>
                <a:cubicBezTo>
                  <a:pt x="3460345" y="652672"/>
                  <a:pt x="3417835" y="844245"/>
                  <a:pt x="3441700" y="1104900"/>
                </a:cubicBezTo>
                <a:cubicBezTo>
                  <a:pt x="3282362" y="1110127"/>
                  <a:pt x="3152918" y="1097400"/>
                  <a:pt x="2936917" y="1104900"/>
                </a:cubicBezTo>
                <a:cubicBezTo>
                  <a:pt x="2720916" y="1112400"/>
                  <a:pt x="2673422" y="1080173"/>
                  <a:pt x="2466552" y="1104900"/>
                </a:cubicBezTo>
                <a:cubicBezTo>
                  <a:pt x="2259683" y="1129627"/>
                  <a:pt x="2165386" y="1050811"/>
                  <a:pt x="1892935" y="1104900"/>
                </a:cubicBezTo>
                <a:cubicBezTo>
                  <a:pt x="1620484" y="1158989"/>
                  <a:pt x="1558478" y="1087603"/>
                  <a:pt x="1388152" y="1104900"/>
                </a:cubicBezTo>
                <a:cubicBezTo>
                  <a:pt x="1217826" y="1122197"/>
                  <a:pt x="1028305" y="1050028"/>
                  <a:pt x="917787" y="1104900"/>
                </a:cubicBezTo>
                <a:cubicBezTo>
                  <a:pt x="807270" y="1159772"/>
                  <a:pt x="451009" y="1053011"/>
                  <a:pt x="0" y="1104900"/>
                </a:cubicBezTo>
                <a:cubicBezTo>
                  <a:pt x="-40422" y="943992"/>
                  <a:pt x="37087" y="783865"/>
                  <a:pt x="0" y="563499"/>
                </a:cubicBezTo>
                <a:cubicBezTo>
                  <a:pt x="-37087" y="343133"/>
                  <a:pt x="9112" y="121078"/>
                  <a:pt x="0" y="0"/>
                </a:cubicBezTo>
                <a:close/>
              </a:path>
            </a:pathLst>
          </a:custGeom>
          <a:solidFill>
            <a:srgbClr val="CEE7FE"/>
          </a:solidFill>
          <a:ln>
            <a:solidFill>
              <a:schemeClr val="tx1"/>
            </a:solidFill>
            <a:extLst>
              <a:ext uri="{C807C97D-BFC1-408E-A445-0C87EB9F89A2}">
                <ask:lineSketchStyleProps xmlns:ask="http://schemas.microsoft.com/office/drawing/2018/sketchyshapes" sd="3054873628">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Wie abhängig sind wir von unseren Bakterien?</a:t>
            </a:r>
          </a:p>
        </p:txBody>
      </p:sp>
      <p:sp>
        <p:nvSpPr>
          <p:cNvPr id="22" name="Rechteck 21">
            <a:extLst>
              <a:ext uri="{FF2B5EF4-FFF2-40B4-BE49-F238E27FC236}">
                <a16:creationId xmlns:a16="http://schemas.microsoft.com/office/drawing/2014/main" id="{B764DB30-96AF-3286-2119-1E915078A3FC}"/>
              </a:ext>
            </a:extLst>
          </p:cNvPr>
          <p:cNvSpPr/>
          <p:nvPr/>
        </p:nvSpPr>
        <p:spPr>
          <a:xfrm>
            <a:off x="8164641" y="1963093"/>
            <a:ext cx="3441700" cy="1104900"/>
          </a:xfrm>
          <a:custGeom>
            <a:avLst/>
            <a:gdLst>
              <a:gd name="connsiteX0" fmla="*/ 0 w 3441700"/>
              <a:gd name="connsiteY0" fmla="*/ 0 h 1104900"/>
              <a:gd name="connsiteX1" fmla="*/ 504783 w 3441700"/>
              <a:gd name="connsiteY1" fmla="*/ 0 h 1104900"/>
              <a:gd name="connsiteX2" fmla="*/ 1043982 w 3441700"/>
              <a:gd name="connsiteY2" fmla="*/ 0 h 1104900"/>
              <a:gd name="connsiteX3" fmla="*/ 1617599 w 3441700"/>
              <a:gd name="connsiteY3" fmla="*/ 0 h 1104900"/>
              <a:gd name="connsiteX4" fmla="*/ 2225633 w 3441700"/>
              <a:gd name="connsiteY4" fmla="*/ 0 h 1104900"/>
              <a:gd name="connsiteX5" fmla="*/ 2868083 w 3441700"/>
              <a:gd name="connsiteY5" fmla="*/ 0 h 1104900"/>
              <a:gd name="connsiteX6" fmla="*/ 3441700 w 3441700"/>
              <a:gd name="connsiteY6" fmla="*/ 0 h 1104900"/>
              <a:gd name="connsiteX7" fmla="*/ 3441700 w 3441700"/>
              <a:gd name="connsiteY7" fmla="*/ 530352 h 1104900"/>
              <a:gd name="connsiteX8" fmla="*/ 3441700 w 3441700"/>
              <a:gd name="connsiteY8" fmla="*/ 1104900 h 1104900"/>
              <a:gd name="connsiteX9" fmla="*/ 2833666 w 3441700"/>
              <a:gd name="connsiteY9" fmla="*/ 1104900 h 1104900"/>
              <a:gd name="connsiteX10" fmla="*/ 2363301 w 3441700"/>
              <a:gd name="connsiteY10" fmla="*/ 1104900 h 1104900"/>
              <a:gd name="connsiteX11" fmla="*/ 1720850 w 3441700"/>
              <a:gd name="connsiteY11" fmla="*/ 1104900 h 1104900"/>
              <a:gd name="connsiteX12" fmla="*/ 1078399 w 3441700"/>
              <a:gd name="connsiteY12" fmla="*/ 1104900 h 1104900"/>
              <a:gd name="connsiteX13" fmla="*/ 573617 w 3441700"/>
              <a:gd name="connsiteY13" fmla="*/ 1104900 h 1104900"/>
              <a:gd name="connsiteX14" fmla="*/ 0 w 3441700"/>
              <a:gd name="connsiteY14" fmla="*/ 1104900 h 1104900"/>
              <a:gd name="connsiteX15" fmla="*/ 0 w 3441700"/>
              <a:gd name="connsiteY15" fmla="*/ 530352 h 1104900"/>
              <a:gd name="connsiteX16" fmla="*/ 0 w 3441700"/>
              <a:gd name="connsiteY16"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41700" h="1104900" fill="none" extrusionOk="0">
                <a:moveTo>
                  <a:pt x="0" y="0"/>
                </a:moveTo>
                <a:cubicBezTo>
                  <a:pt x="205901" y="-30605"/>
                  <a:pt x="309771" y="38478"/>
                  <a:pt x="504783" y="0"/>
                </a:cubicBezTo>
                <a:cubicBezTo>
                  <a:pt x="699795" y="-38478"/>
                  <a:pt x="922131" y="63132"/>
                  <a:pt x="1043982" y="0"/>
                </a:cubicBezTo>
                <a:cubicBezTo>
                  <a:pt x="1165833" y="-63132"/>
                  <a:pt x="1396167" y="34836"/>
                  <a:pt x="1617599" y="0"/>
                </a:cubicBezTo>
                <a:cubicBezTo>
                  <a:pt x="1839031" y="-34836"/>
                  <a:pt x="1930291" y="43786"/>
                  <a:pt x="2225633" y="0"/>
                </a:cubicBezTo>
                <a:cubicBezTo>
                  <a:pt x="2520975" y="-43786"/>
                  <a:pt x="2682725" y="65611"/>
                  <a:pt x="2868083" y="0"/>
                </a:cubicBezTo>
                <a:cubicBezTo>
                  <a:pt x="3053441" y="-65611"/>
                  <a:pt x="3259977" y="53544"/>
                  <a:pt x="3441700" y="0"/>
                </a:cubicBezTo>
                <a:cubicBezTo>
                  <a:pt x="3456270" y="208617"/>
                  <a:pt x="3379831" y="275138"/>
                  <a:pt x="3441700" y="530352"/>
                </a:cubicBezTo>
                <a:cubicBezTo>
                  <a:pt x="3503569" y="785566"/>
                  <a:pt x="3422038" y="920671"/>
                  <a:pt x="3441700" y="1104900"/>
                </a:cubicBezTo>
                <a:cubicBezTo>
                  <a:pt x="3245945" y="1177575"/>
                  <a:pt x="3020222" y="1064031"/>
                  <a:pt x="2833666" y="1104900"/>
                </a:cubicBezTo>
                <a:cubicBezTo>
                  <a:pt x="2647110" y="1145769"/>
                  <a:pt x="2553651" y="1091847"/>
                  <a:pt x="2363301" y="1104900"/>
                </a:cubicBezTo>
                <a:cubicBezTo>
                  <a:pt x="2172952" y="1117953"/>
                  <a:pt x="1980405" y="1097104"/>
                  <a:pt x="1720850" y="1104900"/>
                </a:cubicBezTo>
                <a:cubicBezTo>
                  <a:pt x="1461295" y="1112696"/>
                  <a:pt x="1369941" y="1040396"/>
                  <a:pt x="1078399" y="1104900"/>
                </a:cubicBezTo>
                <a:cubicBezTo>
                  <a:pt x="786857" y="1169404"/>
                  <a:pt x="717835" y="1099004"/>
                  <a:pt x="573617" y="1104900"/>
                </a:cubicBezTo>
                <a:cubicBezTo>
                  <a:pt x="429399" y="1110796"/>
                  <a:pt x="233672" y="1050068"/>
                  <a:pt x="0" y="1104900"/>
                </a:cubicBezTo>
                <a:cubicBezTo>
                  <a:pt x="-39702" y="902413"/>
                  <a:pt x="4685" y="755337"/>
                  <a:pt x="0" y="530352"/>
                </a:cubicBezTo>
                <a:cubicBezTo>
                  <a:pt x="-4685" y="305367"/>
                  <a:pt x="22812" y="229600"/>
                  <a:pt x="0" y="0"/>
                </a:cubicBezTo>
                <a:close/>
              </a:path>
              <a:path w="3441700" h="1104900" stroke="0" extrusionOk="0">
                <a:moveTo>
                  <a:pt x="0" y="0"/>
                </a:moveTo>
                <a:cubicBezTo>
                  <a:pt x="169071" y="-23036"/>
                  <a:pt x="392762" y="45086"/>
                  <a:pt x="504783" y="0"/>
                </a:cubicBezTo>
                <a:cubicBezTo>
                  <a:pt x="616804" y="-45086"/>
                  <a:pt x="907169" y="65597"/>
                  <a:pt x="1112816" y="0"/>
                </a:cubicBezTo>
                <a:cubicBezTo>
                  <a:pt x="1318463" y="-65597"/>
                  <a:pt x="1434412" y="37206"/>
                  <a:pt x="1686433" y="0"/>
                </a:cubicBezTo>
                <a:cubicBezTo>
                  <a:pt x="1938454" y="-37206"/>
                  <a:pt x="2133480" y="75020"/>
                  <a:pt x="2328884" y="0"/>
                </a:cubicBezTo>
                <a:cubicBezTo>
                  <a:pt x="2524288" y="-75020"/>
                  <a:pt x="2657048" y="46227"/>
                  <a:pt x="2902500" y="0"/>
                </a:cubicBezTo>
                <a:cubicBezTo>
                  <a:pt x="3147952" y="-46227"/>
                  <a:pt x="3276225" y="12715"/>
                  <a:pt x="3441700" y="0"/>
                </a:cubicBezTo>
                <a:cubicBezTo>
                  <a:pt x="3447974" y="264392"/>
                  <a:pt x="3423055" y="408032"/>
                  <a:pt x="3441700" y="530352"/>
                </a:cubicBezTo>
                <a:cubicBezTo>
                  <a:pt x="3460345" y="652672"/>
                  <a:pt x="3417835" y="844245"/>
                  <a:pt x="3441700" y="1104900"/>
                </a:cubicBezTo>
                <a:cubicBezTo>
                  <a:pt x="3282362" y="1110127"/>
                  <a:pt x="3152918" y="1097400"/>
                  <a:pt x="2936917" y="1104900"/>
                </a:cubicBezTo>
                <a:cubicBezTo>
                  <a:pt x="2720916" y="1112400"/>
                  <a:pt x="2673422" y="1080173"/>
                  <a:pt x="2466552" y="1104900"/>
                </a:cubicBezTo>
                <a:cubicBezTo>
                  <a:pt x="2259683" y="1129627"/>
                  <a:pt x="2165386" y="1050811"/>
                  <a:pt x="1892935" y="1104900"/>
                </a:cubicBezTo>
                <a:cubicBezTo>
                  <a:pt x="1620484" y="1158989"/>
                  <a:pt x="1558478" y="1087603"/>
                  <a:pt x="1388152" y="1104900"/>
                </a:cubicBezTo>
                <a:cubicBezTo>
                  <a:pt x="1217826" y="1122197"/>
                  <a:pt x="1028305" y="1050028"/>
                  <a:pt x="917787" y="1104900"/>
                </a:cubicBezTo>
                <a:cubicBezTo>
                  <a:pt x="807270" y="1159772"/>
                  <a:pt x="451009" y="1053011"/>
                  <a:pt x="0" y="1104900"/>
                </a:cubicBezTo>
                <a:cubicBezTo>
                  <a:pt x="-40422" y="943992"/>
                  <a:pt x="37087" y="783865"/>
                  <a:pt x="0" y="563499"/>
                </a:cubicBezTo>
                <a:cubicBezTo>
                  <a:pt x="-37087" y="343133"/>
                  <a:pt x="9112" y="121078"/>
                  <a:pt x="0" y="0"/>
                </a:cubicBezTo>
                <a:close/>
              </a:path>
            </a:pathLst>
          </a:custGeom>
          <a:solidFill>
            <a:srgbClr val="FEDEE5"/>
          </a:solidFill>
          <a:ln>
            <a:solidFill>
              <a:schemeClr val="tx1"/>
            </a:solidFill>
            <a:extLst>
              <a:ext uri="{C807C97D-BFC1-408E-A445-0C87EB9F89A2}">
                <ask:lineSketchStyleProps xmlns:ask="http://schemas.microsoft.com/office/drawing/2018/sketchyshapes" sd="3054873628">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Wenn Bakterien krank machen</a:t>
            </a:r>
          </a:p>
        </p:txBody>
      </p:sp>
      <p:sp>
        <p:nvSpPr>
          <p:cNvPr id="23" name="Rechteck 22">
            <a:extLst>
              <a:ext uri="{FF2B5EF4-FFF2-40B4-BE49-F238E27FC236}">
                <a16:creationId xmlns:a16="http://schemas.microsoft.com/office/drawing/2014/main" id="{06C5ED41-A7A6-4BA0-6BE7-72E1255D4DCE}"/>
              </a:ext>
            </a:extLst>
          </p:cNvPr>
          <p:cNvSpPr/>
          <p:nvPr/>
        </p:nvSpPr>
        <p:spPr>
          <a:xfrm>
            <a:off x="513471" y="4554575"/>
            <a:ext cx="3441700" cy="1104900"/>
          </a:xfrm>
          <a:custGeom>
            <a:avLst/>
            <a:gdLst>
              <a:gd name="connsiteX0" fmla="*/ 0 w 3441700"/>
              <a:gd name="connsiteY0" fmla="*/ 0 h 1104900"/>
              <a:gd name="connsiteX1" fmla="*/ 504783 w 3441700"/>
              <a:gd name="connsiteY1" fmla="*/ 0 h 1104900"/>
              <a:gd name="connsiteX2" fmla="*/ 1043982 w 3441700"/>
              <a:gd name="connsiteY2" fmla="*/ 0 h 1104900"/>
              <a:gd name="connsiteX3" fmla="*/ 1617599 w 3441700"/>
              <a:gd name="connsiteY3" fmla="*/ 0 h 1104900"/>
              <a:gd name="connsiteX4" fmla="*/ 2225633 w 3441700"/>
              <a:gd name="connsiteY4" fmla="*/ 0 h 1104900"/>
              <a:gd name="connsiteX5" fmla="*/ 2868083 w 3441700"/>
              <a:gd name="connsiteY5" fmla="*/ 0 h 1104900"/>
              <a:gd name="connsiteX6" fmla="*/ 3441700 w 3441700"/>
              <a:gd name="connsiteY6" fmla="*/ 0 h 1104900"/>
              <a:gd name="connsiteX7" fmla="*/ 3441700 w 3441700"/>
              <a:gd name="connsiteY7" fmla="*/ 530352 h 1104900"/>
              <a:gd name="connsiteX8" fmla="*/ 3441700 w 3441700"/>
              <a:gd name="connsiteY8" fmla="*/ 1104900 h 1104900"/>
              <a:gd name="connsiteX9" fmla="*/ 2833666 w 3441700"/>
              <a:gd name="connsiteY9" fmla="*/ 1104900 h 1104900"/>
              <a:gd name="connsiteX10" fmla="*/ 2363301 w 3441700"/>
              <a:gd name="connsiteY10" fmla="*/ 1104900 h 1104900"/>
              <a:gd name="connsiteX11" fmla="*/ 1720850 w 3441700"/>
              <a:gd name="connsiteY11" fmla="*/ 1104900 h 1104900"/>
              <a:gd name="connsiteX12" fmla="*/ 1078399 w 3441700"/>
              <a:gd name="connsiteY12" fmla="*/ 1104900 h 1104900"/>
              <a:gd name="connsiteX13" fmla="*/ 573617 w 3441700"/>
              <a:gd name="connsiteY13" fmla="*/ 1104900 h 1104900"/>
              <a:gd name="connsiteX14" fmla="*/ 0 w 3441700"/>
              <a:gd name="connsiteY14" fmla="*/ 1104900 h 1104900"/>
              <a:gd name="connsiteX15" fmla="*/ 0 w 3441700"/>
              <a:gd name="connsiteY15" fmla="*/ 530352 h 1104900"/>
              <a:gd name="connsiteX16" fmla="*/ 0 w 3441700"/>
              <a:gd name="connsiteY16"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41700" h="1104900" fill="none" extrusionOk="0">
                <a:moveTo>
                  <a:pt x="0" y="0"/>
                </a:moveTo>
                <a:cubicBezTo>
                  <a:pt x="205901" y="-30605"/>
                  <a:pt x="309771" y="38478"/>
                  <a:pt x="504783" y="0"/>
                </a:cubicBezTo>
                <a:cubicBezTo>
                  <a:pt x="699795" y="-38478"/>
                  <a:pt x="922131" y="63132"/>
                  <a:pt x="1043982" y="0"/>
                </a:cubicBezTo>
                <a:cubicBezTo>
                  <a:pt x="1165833" y="-63132"/>
                  <a:pt x="1396167" y="34836"/>
                  <a:pt x="1617599" y="0"/>
                </a:cubicBezTo>
                <a:cubicBezTo>
                  <a:pt x="1839031" y="-34836"/>
                  <a:pt x="1930291" y="43786"/>
                  <a:pt x="2225633" y="0"/>
                </a:cubicBezTo>
                <a:cubicBezTo>
                  <a:pt x="2520975" y="-43786"/>
                  <a:pt x="2682725" y="65611"/>
                  <a:pt x="2868083" y="0"/>
                </a:cubicBezTo>
                <a:cubicBezTo>
                  <a:pt x="3053441" y="-65611"/>
                  <a:pt x="3259977" y="53544"/>
                  <a:pt x="3441700" y="0"/>
                </a:cubicBezTo>
                <a:cubicBezTo>
                  <a:pt x="3456270" y="208617"/>
                  <a:pt x="3379831" y="275138"/>
                  <a:pt x="3441700" y="530352"/>
                </a:cubicBezTo>
                <a:cubicBezTo>
                  <a:pt x="3503569" y="785566"/>
                  <a:pt x="3422038" y="920671"/>
                  <a:pt x="3441700" y="1104900"/>
                </a:cubicBezTo>
                <a:cubicBezTo>
                  <a:pt x="3245945" y="1177575"/>
                  <a:pt x="3020222" y="1064031"/>
                  <a:pt x="2833666" y="1104900"/>
                </a:cubicBezTo>
                <a:cubicBezTo>
                  <a:pt x="2647110" y="1145769"/>
                  <a:pt x="2553651" y="1091847"/>
                  <a:pt x="2363301" y="1104900"/>
                </a:cubicBezTo>
                <a:cubicBezTo>
                  <a:pt x="2172952" y="1117953"/>
                  <a:pt x="1980405" y="1097104"/>
                  <a:pt x="1720850" y="1104900"/>
                </a:cubicBezTo>
                <a:cubicBezTo>
                  <a:pt x="1461295" y="1112696"/>
                  <a:pt x="1369941" y="1040396"/>
                  <a:pt x="1078399" y="1104900"/>
                </a:cubicBezTo>
                <a:cubicBezTo>
                  <a:pt x="786857" y="1169404"/>
                  <a:pt x="717835" y="1099004"/>
                  <a:pt x="573617" y="1104900"/>
                </a:cubicBezTo>
                <a:cubicBezTo>
                  <a:pt x="429399" y="1110796"/>
                  <a:pt x="233672" y="1050068"/>
                  <a:pt x="0" y="1104900"/>
                </a:cubicBezTo>
                <a:cubicBezTo>
                  <a:pt x="-39702" y="902413"/>
                  <a:pt x="4685" y="755337"/>
                  <a:pt x="0" y="530352"/>
                </a:cubicBezTo>
                <a:cubicBezTo>
                  <a:pt x="-4685" y="305367"/>
                  <a:pt x="22812" y="229600"/>
                  <a:pt x="0" y="0"/>
                </a:cubicBezTo>
                <a:close/>
              </a:path>
              <a:path w="3441700" h="1104900" stroke="0" extrusionOk="0">
                <a:moveTo>
                  <a:pt x="0" y="0"/>
                </a:moveTo>
                <a:cubicBezTo>
                  <a:pt x="169071" y="-23036"/>
                  <a:pt x="392762" y="45086"/>
                  <a:pt x="504783" y="0"/>
                </a:cubicBezTo>
                <a:cubicBezTo>
                  <a:pt x="616804" y="-45086"/>
                  <a:pt x="907169" y="65597"/>
                  <a:pt x="1112816" y="0"/>
                </a:cubicBezTo>
                <a:cubicBezTo>
                  <a:pt x="1318463" y="-65597"/>
                  <a:pt x="1434412" y="37206"/>
                  <a:pt x="1686433" y="0"/>
                </a:cubicBezTo>
                <a:cubicBezTo>
                  <a:pt x="1938454" y="-37206"/>
                  <a:pt x="2133480" y="75020"/>
                  <a:pt x="2328884" y="0"/>
                </a:cubicBezTo>
                <a:cubicBezTo>
                  <a:pt x="2524288" y="-75020"/>
                  <a:pt x="2657048" y="46227"/>
                  <a:pt x="2902500" y="0"/>
                </a:cubicBezTo>
                <a:cubicBezTo>
                  <a:pt x="3147952" y="-46227"/>
                  <a:pt x="3276225" y="12715"/>
                  <a:pt x="3441700" y="0"/>
                </a:cubicBezTo>
                <a:cubicBezTo>
                  <a:pt x="3447974" y="264392"/>
                  <a:pt x="3423055" y="408032"/>
                  <a:pt x="3441700" y="530352"/>
                </a:cubicBezTo>
                <a:cubicBezTo>
                  <a:pt x="3460345" y="652672"/>
                  <a:pt x="3417835" y="844245"/>
                  <a:pt x="3441700" y="1104900"/>
                </a:cubicBezTo>
                <a:cubicBezTo>
                  <a:pt x="3282362" y="1110127"/>
                  <a:pt x="3152918" y="1097400"/>
                  <a:pt x="2936917" y="1104900"/>
                </a:cubicBezTo>
                <a:cubicBezTo>
                  <a:pt x="2720916" y="1112400"/>
                  <a:pt x="2673422" y="1080173"/>
                  <a:pt x="2466552" y="1104900"/>
                </a:cubicBezTo>
                <a:cubicBezTo>
                  <a:pt x="2259683" y="1129627"/>
                  <a:pt x="2165386" y="1050811"/>
                  <a:pt x="1892935" y="1104900"/>
                </a:cubicBezTo>
                <a:cubicBezTo>
                  <a:pt x="1620484" y="1158989"/>
                  <a:pt x="1558478" y="1087603"/>
                  <a:pt x="1388152" y="1104900"/>
                </a:cubicBezTo>
                <a:cubicBezTo>
                  <a:pt x="1217826" y="1122197"/>
                  <a:pt x="1028305" y="1050028"/>
                  <a:pt x="917787" y="1104900"/>
                </a:cubicBezTo>
                <a:cubicBezTo>
                  <a:pt x="807270" y="1159772"/>
                  <a:pt x="451009" y="1053011"/>
                  <a:pt x="0" y="1104900"/>
                </a:cubicBezTo>
                <a:cubicBezTo>
                  <a:pt x="-40422" y="943992"/>
                  <a:pt x="37087" y="783865"/>
                  <a:pt x="0" y="563499"/>
                </a:cubicBezTo>
                <a:cubicBezTo>
                  <a:pt x="-37087" y="343133"/>
                  <a:pt x="9112" y="121078"/>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3054873628">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Alarm im Darm: Wenn das mikrobielle Gleichgewicht kippt</a:t>
            </a:r>
          </a:p>
        </p:txBody>
      </p:sp>
      <p:sp>
        <p:nvSpPr>
          <p:cNvPr id="24" name="Rechteck 23">
            <a:extLst>
              <a:ext uri="{FF2B5EF4-FFF2-40B4-BE49-F238E27FC236}">
                <a16:creationId xmlns:a16="http://schemas.microsoft.com/office/drawing/2014/main" id="{2596E917-1209-7C3F-E067-8D3D1C19F650}"/>
              </a:ext>
            </a:extLst>
          </p:cNvPr>
          <p:cNvSpPr/>
          <p:nvPr/>
        </p:nvSpPr>
        <p:spPr>
          <a:xfrm>
            <a:off x="8236829" y="4554575"/>
            <a:ext cx="3441700" cy="1104900"/>
          </a:xfrm>
          <a:custGeom>
            <a:avLst/>
            <a:gdLst>
              <a:gd name="connsiteX0" fmla="*/ 0 w 3441700"/>
              <a:gd name="connsiteY0" fmla="*/ 0 h 1104900"/>
              <a:gd name="connsiteX1" fmla="*/ 504783 w 3441700"/>
              <a:gd name="connsiteY1" fmla="*/ 0 h 1104900"/>
              <a:gd name="connsiteX2" fmla="*/ 1043982 w 3441700"/>
              <a:gd name="connsiteY2" fmla="*/ 0 h 1104900"/>
              <a:gd name="connsiteX3" fmla="*/ 1617599 w 3441700"/>
              <a:gd name="connsiteY3" fmla="*/ 0 h 1104900"/>
              <a:gd name="connsiteX4" fmla="*/ 2225633 w 3441700"/>
              <a:gd name="connsiteY4" fmla="*/ 0 h 1104900"/>
              <a:gd name="connsiteX5" fmla="*/ 2868083 w 3441700"/>
              <a:gd name="connsiteY5" fmla="*/ 0 h 1104900"/>
              <a:gd name="connsiteX6" fmla="*/ 3441700 w 3441700"/>
              <a:gd name="connsiteY6" fmla="*/ 0 h 1104900"/>
              <a:gd name="connsiteX7" fmla="*/ 3441700 w 3441700"/>
              <a:gd name="connsiteY7" fmla="*/ 530352 h 1104900"/>
              <a:gd name="connsiteX8" fmla="*/ 3441700 w 3441700"/>
              <a:gd name="connsiteY8" fmla="*/ 1104900 h 1104900"/>
              <a:gd name="connsiteX9" fmla="*/ 2833666 w 3441700"/>
              <a:gd name="connsiteY9" fmla="*/ 1104900 h 1104900"/>
              <a:gd name="connsiteX10" fmla="*/ 2363301 w 3441700"/>
              <a:gd name="connsiteY10" fmla="*/ 1104900 h 1104900"/>
              <a:gd name="connsiteX11" fmla="*/ 1720850 w 3441700"/>
              <a:gd name="connsiteY11" fmla="*/ 1104900 h 1104900"/>
              <a:gd name="connsiteX12" fmla="*/ 1078399 w 3441700"/>
              <a:gd name="connsiteY12" fmla="*/ 1104900 h 1104900"/>
              <a:gd name="connsiteX13" fmla="*/ 573617 w 3441700"/>
              <a:gd name="connsiteY13" fmla="*/ 1104900 h 1104900"/>
              <a:gd name="connsiteX14" fmla="*/ 0 w 3441700"/>
              <a:gd name="connsiteY14" fmla="*/ 1104900 h 1104900"/>
              <a:gd name="connsiteX15" fmla="*/ 0 w 3441700"/>
              <a:gd name="connsiteY15" fmla="*/ 530352 h 1104900"/>
              <a:gd name="connsiteX16" fmla="*/ 0 w 3441700"/>
              <a:gd name="connsiteY16"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41700" h="1104900" fill="none" extrusionOk="0">
                <a:moveTo>
                  <a:pt x="0" y="0"/>
                </a:moveTo>
                <a:cubicBezTo>
                  <a:pt x="205901" y="-30605"/>
                  <a:pt x="309771" y="38478"/>
                  <a:pt x="504783" y="0"/>
                </a:cubicBezTo>
                <a:cubicBezTo>
                  <a:pt x="699795" y="-38478"/>
                  <a:pt x="922131" y="63132"/>
                  <a:pt x="1043982" y="0"/>
                </a:cubicBezTo>
                <a:cubicBezTo>
                  <a:pt x="1165833" y="-63132"/>
                  <a:pt x="1396167" y="34836"/>
                  <a:pt x="1617599" y="0"/>
                </a:cubicBezTo>
                <a:cubicBezTo>
                  <a:pt x="1839031" y="-34836"/>
                  <a:pt x="1930291" y="43786"/>
                  <a:pt x="2225633" y="0"/>
                </a:cubicBezTo>
                <a:cubicBezTo>
                  <a:pt x="2520975" y="-43786"/>
                  <a:pt x="2682725" y="65611"/>
                  <a:pt x="2868083" y="0"/>
                </a:cubicBezTo>
                <a:cubicBezTo>
                  <a:pt x="3053441" y="-65611"/>
                  <a:pt x="3259977" y="53544"/>
                  <a:pt x="3441700" y="0"/>
                </a:cubicBezTo>
                <a:cubicBezTo>
                  <a:pt x="3456270" y="208617"/>
                  <a:pt x="3379831" y="275138"/>
                  <a:pt x="3441700" y="530352"/>
                </a:cubicBezTo>
                <a:cubicBezTo>
                  <a:pt x="3503569" y="785566"/>
                  <a:pt x="3422038" y="920671"/>
                  <a:pt x="3441700" y="1104900"/>
                </a:cubicBezTo>
                <a:cubicBezTo>
                  <a:pt x="3245945" y="1177575"/>
                  <a:pt x="3020222" y="1064031"/>
                  <a:pt x="2833666" y="1104900"/>
                </a:cubicBezTo>
                <a:cubicBezTo>
                  <a:pt x="2647110" y="1145769"/>
                  <a:pt x="2553651" y="1091847"/>
                  <a:pt x="2363301" y="1104900"/>
                </a:cubicBezTo>
                <a:cubicBezTo>
                  <a:pt x="2172952" y="1117953"/>
                  <a:pt x="1980405" y="1097104"/>
                  <a:pt x="1720850" y="1104900"/>
                </a:cubicBezTo>
                <a:cubicBezTo>
                  <a:pt x="1461295" y="1112696"/>
                  <a:pt x="1369941" y="1040396"/>
                  <a:pt x="1078399" y="1104900"/>
                </a:cubicBezTo>
                <a:cubicBezTo>
                  <a:pt x="786857" y="1169404"/>
                  <a:pt x="717835" y="1099004"/>
                  <a:pt x="573617" y="1104900"/>
                </a:cubicBezTo>
                <a:cubicBezTo>
                  <a:pt x="429399" y="1110796"/>
                  <a:pt x="233672" y="1050068"/>
                  <a:pt x="0" y="1104900"/>
                </a:cubicBezTo>
                <a:cubicBezTo>
                  <a:pt x="-39702" y="902413"/>
                  <a:pt x="4685" y="755337"/>
                  <a:pt x="0" y="530352"/>
                </a:cubicBezTo>
                <a:cubicBezTo>
                  <a:pt x="-4685" y="305367"/>
                  <a:pt x="22812" y="229600"/>
                  <a:pt x="0" y="0"/>
                </a:cubicBezTo>
                <a:close/>
              </a:path>
              <a:path w="3441700" h="1104900" stroke="0" extrusionOk="0">
                <a:moveTo>
                  <a:pt x="0" y="0"/>
                </a:moveTo>
                <a:cubicBezTo>
                  <a:pt x="169071" y="-23036"/>
                  <a:pt x="392762" y="45086"/>
                  <a:pt x="504783" y="0"/>
                </a:cubicBezTo>
                <a:cubicBezTo>
                  <a:pt x="616804" y="-45086"/>
                  <a:pt x="907169" y="65597"/>
                  <a:pt x="1112816" y="0"/>
                </a:cubicBezTo>
                <a:cubicBezTo>
                  <a:pt x="1318463" y="-65597"/>
                  <a:pt x="1434412" y="37206"/>
                  <a:pt x="1686433" y="0"/>
                </a:cubicBezTo>
                <a:cubicBezTo>
                  <a:pt x="1938454" y="-37206"/>
                  <a:pt x="2133480" y="75020"/>
                  <a:pt x="2328884" y="0"/>
                </a:cubicBezTo>
                <a:cubicBezTo>
                  <a:pt x="2524288" y="-75020"/>
                  <a:pt x="2657048" y="46227"/>
                  <a:pt x="2902500" y="0"/>
                </a:cubicBezTo>
                <a:cubicBezTo>
                  <a:pt x="3147952" y="-46227"/>
                  <a:pt x="3276225" y="12715"/>
                  <a:pt x="3441700" y="0"/>
                </a:cubicBezTo>
                <a:cubicBezTo>
                  <a:pt x="3447974" y="264392"/>
                  <a:pt x="3423055" y="408032"/>
                  <a:pt x="3441700" y="530352"/>
                </a:cubicBezTo>
                <a:cubicBezTo>
                  <a:pt x="3460345" y="652672"/>
                  <a:pt x="3417835" y="844245"/>
                  <a:pt x="3441700" y="1104900"/>
                </a:cubicBezTo>
                <a:cubicBezTo>
                  <a:pt x="3282362" y="1110127"/>
                  <a:pt x="3152918" y="1097400"/>
                  <a:pt x="2936917" y="1104900"/>
                </a:cubicBezTo>
                <a:cubicBezTo>
                  <a:pt x="2720916" y="1112400"/>
                  <a:pt x="2673422" y="1080173"/>
                  <a:pt x="2466552" y="1104900"/>
                </a:cubicBezTo>
                <a:cubicBezTo>
                  <a:pt x="2259683" y="1129627"/>
                  <a:pt x="2165386" y="1050811"/>
                  <a:pt x="1892935" y="1104900"/>
                </a:cubicBezTo>
                <a:cubicBezTo>
                  <a:pt x="1620484" y="1158989"/>
                  <a:pt x="1558478" y="1087603"/>
                  <a:pt x="1388152" y="1104900"/>
                </a:cubicBezTo>
                <a:cubicBezTo>
                  <a:pt x="1217826" y="1122197"/>
                  <a:pt x="1028305" y="1050028"/>
                  <a:pt x="917787" y="1104900"/>
                </a:cubicBezTo>
                <a:cubicBezTo>
                  <a:pt x="807270" y="1159772"/>
                  <a:pt x="451009" y="1053011"/>
                  <a:pt x="0" y="1104900"/>
                </a:cubicBezTo>
                <a:cubicBezTo>
                  <a:pt x="-40422" y="943992"/>
                  <a:pt x="37087" y="783865"/>
                  <a:pt x="0" y="563499"/>
                </a:cubicBezTo>
                <a:cubicBezTo>
                  <a:pt x="-37087" y="343133"/>
                  <a:pt x="9112" y="121078"/>
                  <a:pt x="0" y="0"/>
                </a:cubicBezTo>
                <a:close/>
              </a:path>
            </a:pathLst>
          </a:custGeom>
          <a:solidFill>
            <a:srgbClr val="E6FAF1"/>
          </a:solidFill>
          <a:ln>
            <a:solidFill>
              <a:schemeClr val="tx1"/>
            </a:solidFill>
            <a:extLst>
              <a:ext uri="{C807C97D-BFC1-408E-A445-0C87EB9F89A2}">
                <ask:lineSketchStyleProps xmlns:ask="http://schemas.microsoft.com/office/drawing/2018/sketchyshapes" sd="3054873628">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Verlorene Freunde: Was passiert, wenn Mikroorganismen fehlen?</a:t>
            </a:r>
          </a:p>
        </p:txBody>
      </p:sp>
      <p:pic>
        <p:nvPicPr>
          <p:cNvPr id="26" name="Grafik 25">
            <a:extLst>
              <a:ext uri="{FF2B5EF4-FFF2-40B4-BE49-F238E27FC236}">
                <a16:creationId xmlns:a16="http://schemas.microsoft.com/office/drawing/2014/main" id="{9493D12F-B7D4-D35D-7C96-8B4850EE2BBD}"/>
              </a:ext>
            </a:extLst>
          </p:cNvPr>
          <p:cNvPicPr>
            <a:picLocks noChangeAspect="1"/>
          </p:cNvPicPr>
          <p:nvPr/>
        </p:nvPicPr>
        <p:blipFill>
          <a:blip r:embed="rId4"/>
          <a:stretch>
            <a:fillRect/>
          </a:stretch>
        </p:blipFill>
        <p:spPr>
          <a:xfrm>
            <a:off x="5359458" y="1969927"/>
            <a:ext cx="1513668" cy="1313330"/>
          </a:xfrm>
          <a:prstGeom prst="rect">
            <a:avLst/>
          </a:prstGeom>
        </p:spPr>
      </p:pic>
      <p:sp>
        <p:nvSpPr>
          <p:cNvPr id="27" name="Rechteck 26">
            <a:extLst>
              <a:ext uri="{FF2B5EF4-FFF2-40B4-BE49-F238E27FC236}">
                <a16:creationId xmlns:a16="http://schemas.microsoft.com/office/drawing/2014/main" id="{8458F6B7-DD61-84E9-0690-328BEAC3824B}"/>
              </a:ext>
            </a:extLst>
          </p:cNvPr>
          <p:cNvSpPr/>
          <p:nvPr/>
        </p:nvSpPr>
        <p:spPr>
          <a:xfrm>
            <a:off x="4502392" y="5245766"/>
            <a:ext cx="3441700" cy="1104900"/>
          </a:xfrm>
          <a:custGeom>
            <a:avLst/>
            <a:gdLst>
              <a:gd name="connsiteX0" fmla="*/ 0 w 3441700"/>
              <a:gd name="connsiteY0" fmla="*/ 0 h 1104900"/>
              <a:gd name="connsiteX1" fmla="*/ 504783 w 3441700"/>
              <a:gd name="connsiteY1" fmla="*/ 0 h 1104900"/>
              <a:gd name="connsiteX2" fmla="*/ 1043982 w 3441700"/>
              <a:gd name="connsiteY2" fmla="*/ 0 h 1104900"/>
              <a:gd name="connsiteX3" fmla="*/ 1617599 w 3441700"/>
              <a:gd name="connsiteY3" fmla="*/ 0 h 1104900"/>
              <a:gd name="connsiteX4" fmla="*/ 2225633 w 3441700"/>
              <a:gd name="connsiteY4" fmla="*/ 0 h 1104900"/>
              <a:gd name="connsiteX5" fmla="*/ 2868083 w 3441700"/>
              <a:gd name="connsiteY5" fmla="*/ 0 h 1104900"/>
              <a:gd name="connsiteX6" fmla="*/ 3441700 w 3441700"/>
              <a:gd name="connsiteY6" fmla="*/ 0 h 1104900"/>
              <a:gd name="connsiteX7" fmla="*/ 3441700 w 3441700"/>
              <a:gd name="connsiteY7" fmla="*/ 530352 h 1104900"/>
              <a:gd name="connsiteX8" fmla="*/ 3441700 w 3441700"/>
              <a:gd name="connsiteY8" fmla="*/ 1104900 h 1104900"/>
              <a:gd name="connsiteX9" fmla="*/ 2833666 w 3441700"/>
              <a:gd name="connsiteY9" fmla="*/ 1104900 h 1104900"/>
              <a:gd name="connsiteX10" fmla="*/ 2363301 w 3441700"/>
              <a:gd name="connsiteY10" fmla="*/ 1104900 h 1104900"/>
              <a:gd name="connsiteX11" fmla="*/ 1720850 w 3441700"/>
              <a:gd name="connsiteY11" fmla="*/ 1104900 h 1104900"/>
              <a:gd name="connsiteX12" fmla="*/ 1078399 w 3441700"/>
              <a:gd name="connsiteY12" fmla="*/ 1104900 h 1104900"/>
              <a:gd name="connsiteX13" fmla="*/ 573617 w 3441700"/>
              <a:gd name="connsiteY13" fmla="*/ 1104900 h 1104900"/>
              <a:gd name="connsiteX14" fmla="*/ 0 w 3441700"/>
              <a:gd name="connsiteY14" fmla="*/ 1104900 h 1104900"/>
              <a:gd name="connsiteX15" fmla="*/ 0 w 3441700"/>
              <a:gd name="connsiteY15" fmla="*/ 530352 h 1104900"/>
              <a:gd name="connsiteX16" fmla="*/ 0 w 3441700"/>
              <a:gd name="connsiteY16"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41700" h="1104900" fill="none" extrusionOk="0">
                <a:moveTo>
                  <a:pt x="0" y="0"/>
                </a:moveTo>
                <a:cubicBezTo>
                  <a:pt x="205901" y="-30605"/>
                  <a:pt x="309771" y="38478"/>
                  <a:pt x="504783" y="0"/>
                </a:cubicBezTo>
                <a:cubicBezTo>
                  <a:pt x="699795" y="-38478"/>
                  <a:pt x="922131" y="63132"/>
                  <a:pt x="1043982" y="0"/>
                </a:cubicBezTo>
                <a:cubicBezTo>
                  <a:pt x="1165833" y="-63132"/>
                  <a:pt x="1396167" y="34836"/>
                  <a:pt x="1617599" y="0"/>
                </a:cubicBezTo>
                <a:cubicBezTo>
                  <a:pt x="1839031" y="-34836"/>
                  <a:pt x="1930291" y="43786"/>
                  <a:pt x="2225633" y="0"/>
                </a:cubicBezTo>
                <a:cubicBezTo>
                  <a:pt x="2520975" y="-43786"/>
                  <a:pt x="2682725" y="65611"/>
                  <a:pt x="2868083" y="0"/>
                </a:cubicBezTo>
                <a:cubicBezTo>
                  <a:pt x="3053441" y="-65611"/>
                  <a:pt x="3259977" y="53544"/>
                  <a:pt x="3441700" y="0"/>
                </a:cubicBezTo>
                <a:cubicBezTo>
                  <a:pt x="3456270" y="208617"/>
                  <a:pt x="3379831" y="275138"/>
                  <a:pt x="3441700" y="530352"/>
                </a:cubicBezTo>
                <a:cubicBezTo>
                  <a:pt x="3503569" y="785566"/>
                  <a:pt x="3422038" y="920671"/>
                  <a:pt x="3441700" y="1104900"/>
                </a:cubicBezTo>
                <a:cubicBezTo>
                  <a:pt x="3245945" y="1177575"/>
                  <a:pt x="3020222" y="1064031"/>
                  <a:pt x="2833666" y="1104900"/>
                </a:cubicBezTo>
                <a:cubicBezTo>
                  <a:pt x="2647110" y="1145769"/>
                  <a:pt x="2553651" y="1091847"/>
                  <a:pt x="2363301" y="1104900"/>
                </a:cubicBezTo>
                <a:cubicBezTo>
                  <a:pt x="2172952" y="1117953"/>
                  <a:pt x="1980405" y="1097104"/>
                  <a:pt x="1720850" y="1104900"/>
                </a:cubicBezTo>
                <a:cubicBezTo>
                  <a:pt x="1461295" y="1112696"/>
                  <a:pt x="1369941" y="1040396"/>
                  <a:pt x="1078399" y="1104900"/>
                </a:cubicBezTo>
                <a:cubicBezTo>
                  <a:pt x="786857" y="1169404"/>
                  <a:pt x="717835" y="1099004"/>
                  <a:pt x="573617" y="1104900"/>
                </a:cubicBezTo>
                <a:cubicBezTo>
                  <a:pt x="429399" y="1110796"/>
                  <a:pt x="233672" y="1050068"/>
                  <a:pt x="0" y="1104900"/>
                </a:cubicBezTo>
                <a:cubicBezTo>
                  <a:pt x="-39702" y="902413"/>
                  <a:pt x="4685" y="755337"/>
                  <a:pt x="0" y="530352"/>
                </a:cubicBezTo>
                <a:cubicBezTo>
                  <a:pt x="-4685" y="305367"/>
                  <a:pt x="22812" y="229600"/>
                  <a:pt x="0" y="0"/>
                </a:cubicBezTo>
                <a:close/>
              </a:path>
              <a:path w="3441700" h="1104900" stroke="0" extrusionOk="0">
                <a:moveTo>
                  <a:pt x="0" y="0"/>
                </a:moveTo>
                <a:cubicBezTo>
                  <a:pt x="169071" y="-23036"/>
                  <a:pt x="392762" y="45086"/>
                  <a:pt x="504783" y="0"/>
                </a:cubicBezTo>
                <a:cubicBezTo>
                  <a:pt x="616804" y="-45086"/>
                  <a:pt x="907169" y="65597"/>
                  <a:pt x="1112816" y="0"/>
                </a:cubicBezTo>
                <a:cubicBezTo>
                  <a:pt x="1318463" y="-65597"/>
                  <a:pt x="1434412" y="37206"/>
                  <a:pt x="1686433" y="0"/>
                </a:cubicBezTo>
                <a:cubicBezTo>
                  <a:pt x="1938454" y="-37206"/>
                  <a:pt x="2133480" y="75020"/>
                  <a:pt x="2328884" y="0"/>
                </a:cubicBezTo>
                <a:cubicBezTo>
                  <a:pt x="2524288" y="-75020"/>
                  <a:pt x="2657048" y="46227"/>
                  <a:pt x="2902500" y="0"/>
                </a:cubicBezTo>
                <a:cubicBezTo>
                  <a:pt x="3147952" y="-46227"/>
                  <a:pt x="3276225" y="12715"/>
                  <a:pt x="3441700" y="0"/>
                </a:cubicBezTo>
                <a:cubicBezTo>
                  <a:pt x="3447974" y="264392"/>
                  <a:pt x="3423055" y="408032"/>
                  <a:pt x="3441700" y="530352"/>
                </a:cubicBezTo>
                <a:cubicBezTo>
                  <a:pt x="3460345" y="652672"/>
                  <a:pt x="3417835" y="844245"/>
                  <a:pt x="3441700" y="1104900"/>
                </a:cubicBezTo>
                <a:cubicBezTo>
                  <a:pt x="3282362" y="1110127"/>
                  <a:pt x="3152918" y="1097400"/>
                  <a:pt x="2936917" y="1104900"/>
                </a:cubicBezTo>
                <a:cubicBezTo>
                  <a:pt x="2720916" y="1112400"/>
                  <a:pt x="2673422" y="1080173"/>
                  <a:pt x="2466552" y="1104900"/>
                </a:cubicBezTo>
                <a:cubicBezTo>
                  <a:pt x="2259683" y="1129627"/>
                  <a:pt x="2165386" y="1050811"/>
                  <a:pt x="1892935" y="1104900"/>
                </a:cubicBezTo>
                <a:cubicBezTo>
                  <a:pt x="1620484" y="1158989"/>
                  <a:pt x="1558478" y="1087603"/>
                  <a:pt x="1388152" y="1104900"/>
                </a:cubicBezTo>
                <a:cubicBezTo>
                  <a:pt x="1217826" y="1122197"/>
                  <a:pt x="1028305" y="1050028"/>
                  <a:pt x="917787" y="1104900"/>
                </a:cubicBezTo>
                <a:cubicBezTo>
                  <a:pt x="807270" y="1159772"/>
                  <a:pt x="451009" y="1053011"/>
                  <a:pt x="0" y="1104900"/>
                </a:cubicBezTo>
                <a:cubicBezTo>
                  <a:pt x="-40422" y="943992"/>
                  <a:pt x="37087" y="783865"/>
                  <a:pt x="0" y="563499"/>
                </a:cubicBezTo>
                <a:cubicBezTo>
                  <a:pt x="-37087" y="343133"/>
                  <a:pt x="9112" y="121078"/>
                  <a:pt x="0" y="0"/>
                </a:cubicBezTo>
                <a:close/>
              </a:path>
            </a:pathLst>
          </a:custGeom>
          <a:solidFill>
            <a:srgbClr val="F7EAE5"/>
          </a:solidFill>
          <a:ln>
            <a:solidFill>
              <a:schemeClr val="tx1"/>
            </a:solidFill>
            <a:extLst>
              <a:ext uri="{C807C97D-BFC1-408E-A445-0C87EB9F89A2}">
                <ask:lineSketchStyleProps xmlns:ask="http://schemas.microsoft.com/office/drawing/2018/sketchyshapes" sd="3054873628">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Multiresistente Keime: Wenn Bakterien zu gefährlichen Krankheitserregern werden.</a:t>
            </a:r>
          </a:p>
        </p:txBody>
      </p:sp>
      <p:sp>
        <p:nvSpPr>
          <p:cNvPr id="7" name="Textfeld 6">
            <a:extLst>
              <a:ext uri="{FF2B5EF4-FFF2-40B4-BE49-F238E27FC236}">
                <a16:creationId xmlns:a16="http://schemas.microsoft.com/office/drawing/2014/main" id="{54992E88-E91E-E218-1D79-66ACC305D882}"/>
              </a:ext>
            </a:extLst>
          </p:cNvPr>
          <p:cNvSpPr txBox="1"/>
          <p:nvPr/>
        </p:nvSpPr>
        <p:spPr>
          <a:xfrm>
            <a:off x="7180397" y="6580342"/>
            <a:ext cx="1667444" cy="246221"/>
          </a:xfrm>
          <a:prstGeom prst="rect">
            <a:avLst/>
          </a:prstGeom>
          <a:noFill/>
        </p:spPr>
        <p:txBody>
          <a:bodyPr wrap="none" rtlCol="0">
            <a:spAutoFit/>
          </a:bodyPr>
          <a:lstStyle/>
          <a:p>
            <a:r>
              <a:rPr lang="de-DE" sz="1000" dirty="0"/>
              <a:t>Entwickelt von Edda Meister</a:t>
            </a:r>
          </a:p>
        </p:txBody>
      </p:sp>
      <p:pic>
        <p:nvPicPr>
          <p:cNvPr id="29" name="Grafik 28">
            <a:extLst>
              <a:ext uri="{FF2B5EF4-FFF2-40B4-BE49-F238E27FC236}">
                <a16:creationId xmlns:a16="http://schemas.microsoft.com/office/drawing/2014/main" id="{D2C912F3-9705-4ADB-8B42-5568456069B5}"/>
              </a:ext>
            </a:extLst>
          </p:cNvPr>
          <p:cNvPicPr>
            <a:picLocks noChangeAspect="1"/>
          </p:cNvPicPr>
          <p:nvPr/>
        </p:nvPicPr>
        <p:blipFill>
          <a:blip r:embed="rId5"/>
          <a:stretch>
            <a:fillRect/>
          </a:stretch>
        </p:blipFill>
        <p:spPr>
          <a:xfrm>
            <a:off x="8817412" y="6508878"/>
            <a:ext cx="227570" cy="317685"/>
          </a:xfrm>
          <a:prstGeom prst="rect">
            <a:avLst/>
          </a:prstGeom>
        </p:spPr>
      </p:pic>
      <p:pic>
        <p:nvPicPr>
          <p:cNvPr id="30" name="Grafik 29">
            <a:extLst>
              <a:ext uri="{FF2B5EF4-FFF2-40B4-BE49-F238E27FC236}">
                <a16:creationId xmlns:a16="http://schemas.microsoft.com/office/drawing/2014/main" id="{811B6AE0-7563-1EB7-2ABC-F4074E29D27D}"/>
              </a:ext>
            </a:extLst>
          </p:cNvPr>
          <p:cNvPicPr>
            <a:picLocks noChangeAspect="1"/>
          </p:cNvPicPr>
          <p:nvPr/>
        </p:nvPicPr>
        <p:blipFill rotWithShape="1">
          <a:blip r:embed="rId6">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31" name="Grafik 30">
            <a:extLst>
              <a:ext uri="{FF2B5EF4-FFF2-40B4-BE49-F238E27FC236}">
                <a16:creationId xmlns:a16="http://schemas.microsoft.com/office/drawing/2014/main" id="{96105B59-B7EF-FC5E-A436-D3193B9FF37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32" name="Grafik 31">
            <a:extLst>
              <a:ext uri="{FF2B5EF4-FFF2-40B4-BE49-F238E27FC236}">
                <a16:creationId xmlns:a16="http://schemas.microsoft.com/office/drawing/2014/main" id="{558F43AD-EAB5-27C1-ED85-D00364FF5529}"/>
              </a:ext>
            </a:extLst>
          </p:cNvPr>
          <p:cNvPicPr>
            <a:picLocks noChangeAspect="1"/>
          </p:cNvPicPr>
          <p:nvPr/>
        </p:nvPicPr>
        <p:blipFill>
          <a:blip r:embed="rId8"/>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14880828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2AADD16D-BDBC-AE5C-138B-EE498BD6F2FB}"/>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500"/>
              </a:spcAft>
            </a:pPr>
            <a:r>
              <a:rPr lang="de-DE" sz="3200" b="1" dirty="0"/>
              <a:t>3 Wir sind viele – Das Mikrobiom</a:t>
            </a:r>
          </a:p>
          <a:p>
            <a:pPr>
              <a:spcAft>
                <a:spcPts val="500"/>
              </a:spcAft>
            </a:pPr>
            <a:r>
              <a:rPr lang="de-DE" sz="3200" b="1" dirty="0"/>
              <a:t>3.3 Das Darmmikrobiom</a:t>
            </a:r>
          </a:p>
        </p:txBody>
      </p:sp>
      <p:sp>
        <p:nvSpPr>
          <p:cNvPr id="7" name="Textfeld 6">
            <a:extLst>
              <a:ext uri="{FF2B5EF4-FFF2-40B4-BE49-F238E27FC236}">
                <a16:creationId xmlns:a16="http://schemas.microsoft.com/office/drawing/2014/main" id="{E84D1AA0-C1DA-37FA-DA7C-F32A3966E247}"/>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sp>
        <p:nvSpPr>
          <p:cNvPr id="2" name="Rechteck: abgerundete Ecken 1">
            <a:extLst>
              <a:ext uri="{FF2B5EF4-FFF2-40B4-BE49-F238E27FC236}">
                <a16:creationId xmlns:a16="http://schemas.microsoft.com/office/drawing/2014/main" id="{60A78452-EDA6-E402-48F4-2DF4AC205162}"/>
              </a:ext>
            </a:extLst>
          </p:cNvPr>
          <p:cNvSpPr/>
          <p:nvPr/>
        </p:nvSpPr>
        <p:spPr>
          <a:xfrm>
            <a:off x="675864" y="2630781"/>
            <a:ext cx="5334000" cy="640883"/>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dirty="0"/>
              <a:t>Expertengruppe 1: Mikrobiom und Krankheiten</a:t>
            </a:r>
          </a:p>
        </p:txBody>
      </p:sp>
      <p:sp>
        <p:nvSpPr>
          <p:cNvPr id="9" name="Rechteck: abgerundete Ecken 8">
            <a:extLst>
              <a:ext uri="{FF2B5EF4-FFF2-40B4-BE49-F238E27FC236}">
                <a16:creationId xmlns:a16="http://schemas.microsoft.com/office/drawing/2014/main" id="{D8930EB1-D389-68A9-9958-65C7C8BA18BA}"/>
              </a:ext>
            </a:extLst>
          </p:cNvPr>
          <p:cNvSpPr/>
          <p:nvPr/>
        </p:nvSpPr>
        <p:spPr>
          <a:xfrm>
            <a:off x="675864" y="3418181"/>
            <a:ext cx="5334000" cy="640883"/>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dirty="0"/>
              <a:t>Expertengruppe 2: Homöostase</a:t>
            </a:r>
          </a:p>
        </p:txBody>
      </p:sp>
      <p:sp>
        <p:nvSpPr>
          <p:cNvPr id="11" name="Rechteck: abgerundete Ecken 10">
            <a:extLst>
              <a:ext uri="{FF2B5EF4-FFF2-40B4-BE49-F238E27FC236}">
                <a16:creationId xmlns:a16="http://schemas.microsoft.com/office/drawing/2014/main" id="{E2C9DCD1-9D04-D1B9-4148-D65A06F434AF}"/>
              </a:ext>
            </a:extLst>
          </p:cNvPr>
          <p:cNvSpPr/>
          <p:nvPr/>
        </p:nvSpPr>
        <p:spPr>
          <a:xfrm>
            <a:off x="675864" y="4205581"/>
            <a:ext cx="5334000" cy="640883"/>
          </a:xfrm>
          <a:prstGeom prst="round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dirty="0"/>
              <a:t>Expertengruppe 3: Dysbiose</a:t>
            </a:r>
          </a:p>
        </p:txBody>
      </p:sp>
      <p:sp>
        <p:nvSpPr>
          <p:cNvPr id="12" name="Rechteck: abgerundete Ecken 11">
            <a:extLst>
              <a:ext uri="{FF2B5EF4-FFF2-40B4-BE49-F238E27FC236}">
                <a16:creationId xmlns:a16="http://schemas.microsoft.com/office/drawing/2014/main" id="{89B096B7-35D5-D450-3755-20987B0F8E0D}"/>
              </a:ext>
            </a:extLst>
          </p:cNvPr>
          <p:cNvSpPr/>
          <p:nvPr/>
        </p:nvSpPr>
        <p:spPr>
          <a:xfrm>
            <a:off x="675864" y="4992981"/>
            <a:ext cx="5334000" cy="640883"/>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dirty="0"/>
              <a:t>Expertengruppe 4: Leben als Gemeinschaft</a:t>
            </a:r>
          </a:p>
        </p:txBody>
      </p:sp>
      <p:sp>
        <p:nvSpPr>
          <p:cNvPr id="13" name="Rechteck: abgerundete Ecken 12">
            <a:extLst>
              <a:ext uri="{FF2B5EF4-FFF2-40B4-BE49-F238E27FC236}">
                <a16:creationId xmlns:a16="http://schemas.microsoft.com/office/drawing/2014/main" id="{58ACFDAB-1A6B-052A-2F4C-029362E0C59A}"/>
              </a:ext>
            </a:extLst>
          </p:cNvPr>
          <p:cNvSpPr/>
          <p:nvPr/>
        </p:nvSpPr>
        <p:spPr>
          <a:xfrm>
            <a:off x="675864" y="5780381"/>
            <a:ext cx="5334000" cy="640883"/>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dirty="0"/>
              <a:t>Expertengruppe 5: Interaktionen und Veränderlichkeit</a:t>
            </a:r>
          </a:p>
        </p:txBody>
      </p:sp>
      <p:sp>
        <p:nvSpPr>
          <p:cNvPr id="14" name="Rechteck: abgerundete Ecken 13">
            <a:extLst>
              <a:ext uri="{FF2B5EF4-FFF2-40B4-BE49-F238E27FC236}">
                <a16:creationId xmlns:a16="http://schemas.microsoft.com/office/drawing/2014/main" id="{5EFE7729-FF90-7796-916B-9C4A696FF239}"/>
              </a:ext>
            </a:extLst>
          </p:cNvPr>
          <p:cNvSpPr/>
          <p:nvPr/>
        </p:nvSpPr>
        <p:spPr>
          <a:xfrm>
            <a:off x="9684516" y="2836376"/>
            <a:ext cx="485586" cy="402514"/>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15" name="Rechteck: abgerundete Ecken 14">
            <a:extLst>
              <a:ext uri="{FF2B5EF4-FFF2-40B4-BE49-F238E27FC236}">
                <a16:creationId xmlns:a16="http://schemas.microsoft.com/office/drawing/2014/main" id="{9215E7BA-D8CB-B1CE-4DD0-E787514D1D03}"/>
              </a:ext>
            </a:extLst>
          </p:cNvPr>
          <p:cNvSpPr/>
          <p:nvPr/>
        </p:nvSpPr>
        <p:spPr>
          <a:xfrm>
            <a:off x="9080054" y="3387075"/>
            <a:ext cx="485586" cy="402514"/>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16" name="Rechteck: abgerundete Ecken 15">
            <a:extLst>
              <a:ext uri="{FF2B5EF4-FFF2-40B4-BE49-F238E27FC236}">
                <a16:creationId xmlns:a16="http://schemas.microsoft.com/office/drawing/2014/main" id="{BAA0A13F-4491-2B2F-3CD7-2FDA4EC727FB}"/>
              </a:ext>
            </a:extLst>
          </p:cNvPr>
          <p:cNvSpPr/>
          <p:nvPr/>
        </p:nvSpPr>
        <p:spPr>
          <a:xfrm>
            <a:off x="9684516" y="3388956"/>
            <a:ext cx="485586" cy="402514"/>
          </a:xfrm>
          <a:prstGeom prst="round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17" name="Rechteck: abgerundete Ecken 16">
            <a:extLst>
              <a:ext uri="{FF2B5EF4-FFF2-40B4-BE49-F238E27FC236}">
                <a16:creationId xmlns:a16="http://schemas.microsoft.com/office/drawing/2014/main" id="{AFCCECC5-5551-EE98-AFA0-B67A26A9AEE0}"/>
              </a:ext>
            </a:extLst>
          </p:cNvPr>
          <p:cNvSpPr/>
          <p:nvPr/>
        </p:nvSpPr>
        <p:spPr>
          <a:xfrm>
            <a:off x="10285623" y="3387075"/>
            <a:ext cx="485586" cy="402514"/>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18" name="Rechteck: abgerundete Ecken 17">
            <a:extLst>
              <a:ext uri="{FF2B5EF4-FFF2-40B4-BE49-F238E27FC236}">
                <a16:creationId xmlns:a16="http://schemas.microsoft.com/office/drawing/2014/main" id="{018A74D7-C742-48DF-FF2E-A3662D49C41A}"/>
              </a:ext>
            </a:extLst>
          </p:cNvPr>
          <p:cNvSpPr/>
          <p:nvPr/>
        </p:nvSpPr>
        <p:spPr>
          <a:xfrm>
            <a:off x="9684516" y="3936848"/>
            <a:ext cx="485586" cy="402514"/>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34" name="Rechteck: abgerundete Ecken 33">
            <a:extLst>
              <a:ext uri="{FF2B5EF4-FFF2-40B4-BE49-F238E27FC236}">
                <a16:creationId xmlns:a16="http://schemas.microsoft.com/office/drawing/2014/main" id="{6BEA220A-1E10-137C-6407-854D40D15368}"/>
              </a:ext>
            </a:extLst>
          </p:cNvPr>
          <p:cNvSpPr/>
          <p:nvPr/>
        </p:nvSpPr>
        <p:spPr>
          <a:xfrm>
            <a:off x="10771209" y="4385944"/>
            <a:ext cx="485586" cy="402514"/>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35" name="Rechteck: abgerundete Ecken 34">
            <a:extLst>
              <a:ext uri="{FF2B5EF4-FFF2-40B4-BE49-F238E27FC236}">
                <a16:creationId xmlns:a16="http://schemas.microsoft.com/office/drawing/2014/main" id="{AA74887D-FE74-4D51-C870-C3BE39BC5F5D}"/>
              </a:ext>
            </a:extLst>
          </p:cNvPr>
          <p:cNvSpPr/>
          <p:nvPr/>
        </p:nvSpPr>
        <p:spPr>
          <a:xfrm>
            <a:off x="10166747" y="4936643"/>
            <a:ext cx="485586" cy="402514"/>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36" name="Rechteck: abgerundete Ecken 35">
            <a:extLst>
              <a:ext uri="{FF2B5EF4-FFF2-40B4-BE49-F238E27FC236}">
                <a16:creationId xmlns:a16="http://schemas.microsoft.com/office/drawing/2014/main" id="{24E5C632-BB58-C9BA-FAB0-826CC383E04D}"/>
              </a:ext>
            </a:extLst>
          </p:cNvPr>
          <p:cNvSpPr/>
          <p:nvPr/>
        </p:nvSpPr>
        <p:spPr>
          <a:xfrm>
            <a:off x="10771209" y="4938524"/>
            <a:ext cx="485586" cy="402514"/>
          </a:xfrm>
          <a:prstGeom prst="round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37" name="Rechteck: abgerundete Ecken 36">
            <a:extLst>
              <a:ext uri="{FF2B5EF4-FFF2-40B4-BE49-F238E27FC236}">
                <a16:creationId xmlns:a16="http://schemas.microsoft.com/office/drawing/2014/main" id="{4C4E5113-FBCB-5602-7D7D-5C3A72797E50}"/>
              </a:ext>
            </a:extLst>
          </p:cNvPr>
          <p:cNvSpPr/>
          <p:nvPr/>
        </p:nvSpPr>
        <p:spPr>
          <a:xfrm>
            <a:off x="11372316" y="4936643"/>
            <a:ext cx="485586" cy="402514"/>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38" name="Rechteck: abgerundete Ecken 37">
            <a:extLst>
              <a:ext uri="{FF2B5EF4-FFF2-40B4-BE49-F238E27FC236}">
                <a16:creationId xmlns:a16="http://schemas.microsoft.com/office/drawing/2014/main" id="{148D0846-140A-F8CB-53C1-600147AA4438}"/>
              </a:ext>
            </a:extLst>
          </p:cNvPr>
          <p:cNvSpPr/>
          <p:nvPr/>
        </p:nvSpPr>
        <p:spPr>
          <a:xfrm>
            <a:off x="10771209" y="5486416"/>
            <a:ext cx="485586" cy="402514"/>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39" name="Rechteck: abgerundete Ecken 38">
            <a:extLst>
              <a:ext uri="{FF2B5EF4-FFF2-40B4-BE49-F238E27FC236}">
                <a16:creationId xmlns:a16="http://schemas.microsoft.com/office/drawing/2014/main" id="{C2870810-4923-BE3E-C39A-D5B9A601863B}"/>
              </a:ext>
            </a:extLst>
          </p:cNvPr>
          <p:cNvSpPr/>
          <p:nvPr/>
        </p:nvSpPr>
        <p:spPr>
          <a:xfrm>
            <a:off x="7456557" y="3028572"/>
            <a:ext cx="485586" cy="402514"/>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40" name="Rechteck: abgerundete Ecken 39">
            <a:extLst>
              <a:ext uri="{FF2B5EF4-FFF2-40B4-BE49-F238E27FC236}">
                <a16:creationId xmlns:a16="http://schemas.microsoft.com/office/drawing/2014/main" id="{3216EFBD-BA09-9956-BA6A-19393B578AF4}"/>
              </a:ext>
            </a:extLst>
          </p:cNvPr>
          <p:cNvSpPr/>
          <p:nvPr/>
        </p:nvSpPr>
        <p:spPr>
          <a:xfrm>
            <a:off x="6852095" y="3579271"/>
            <a:ext cx="485586" cy="402514"/>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41" name="Rechteck: abgerundete Ecken 40">
            <a:extLst>
              <a:ext uri="{FF2B5EF4-FFF2-40B4-BE49-F238E27FC236}">
                <a16:creationId xmlns:a16="http://schemas.microsoft.com/office/drawing/2014/main" id="{D75A87B3-EDBC-3F2C-A591-4191D8C3AB4E}"/>
              </a:ext>
            </a:extLst>
          </p:cNvPr>
          <p:cNvSpPr/>
          <p:nvPr/>
        </p:nvSpPr>
        <p:spPr>
          <a:xfrm>
            <a:off x="7456557" y="3581152"/>
            <a:ext cx="485586" cy="402514"/>
          </a:xfrm>
          <a:prstGeom prst="round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42" name="Rechteck: abgerundete Ecken 41">
            <a:extLst>
              <a:ext uri="{FF2B5EF4-FFF2-40B4-BE49-F238E27FC236}">
                <a16:creationId xmlns:a16="http://schemas.microsoft.com/office/drawing/2014/main" id="{F8E7DFE9-7302-C838-9C01-39BCADD303B6}"/>
              </a:ext>
            </a:extLst>
          </p:cNvPr>
          <p:cNvSpPr/>
          <p:nvPr/>
        </p:nvSpPr>
        <p:spPr>
          <a:xfrm>
            <a:off x="8057664" y="3579271"/>
            <a:ext cx="485586" cy="402514"/>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43" name="Rechteck: abgerundete Ecken 42">
            <a:extLst>
              <a:ext uri="{FF2B5EF4-FFF2-40B4-BE49-F238E27FC236}">
                <a16:creationId xmlns:a16="http://schemas.microsoft.com/office/drawing/2014/main" id="{3D2CC885-CEA2-6F01-5C56-E0F27CBC9B64}"/>
              </a:ext>
            </a:extLst>
          </p:cNvPr>
          <p:cNvSpPr/>
          <p:nvPr/>
        </p:nvSpPr>
        <p:spPr>
          <a:xfrm>
            <a:off x="7456557" y="4129044"/>
            <a:ext cx="485586" cy="402514"/>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44" name="Rechteck: abgerundete Ecken 43">
            <a:extLst>
              <a:ext uri="{FF2B5EF4-FFF2-40B4-BE49-F238E27FC236}">
                <a16:creationId xmlns:a16="http://schemas.microsoft.com/office/drawing/2014/main" id="{1077EDF8-7CBC-A4DC-A4CD-72BA84AECBE2}"/>
              </a:ext>
            </a:extLst>
          </p:cNvPr>
          <p:cNvSpPr/>
          <p:nvPr/>
        </p:nvSpPr>
        <p:spPr>
          <a:xfrm>
            <a:off x="8352099" y="4842246"/>
            <a:ext cx="485586" cy="402514"/>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45" name="Rechteck: abgerundete Ecken 44">
            <a:extLst>
              <a:ext uri="{FF2B5EF4-FFF2-40B4-BE49-F238E27FC236}">
                <a16:creationId xmlns:a16="http://schemas.microsoft.com/office/drawing/2014/main" id="{919E5CB0-A4A1-84AD-7EDE-A8BE51C134CD}"/>
              </a:ext>
            </a:extLst>
          </p:cNvPr>
          <p:cNvSpPr/>
          <p:nvPr/>
        </p:nvSpPr>
        <p:spPr>
          <a:xfrm>
            <a:off x="7747637" y="5392945"/>
            <a:ext cx="485586" cy="402514"/>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46" name="Rechteck: abgerundete Ecken 45">
            <a:extLst>
              <a:ext uri="{FF2B5EF4-FFF2-40B4-BE49-F238E27FC236}">
                <a16:creationId xmlns:a16="http://schemas.microsoft.com/office/drawing/2014/main" id="{D9306A8D-F2A0-C4DF-C236-7E92FE7C3BAD}"/>
              </a:ext>
            </a:extLst>
          </p:cNvPr>
          <p:cNvSpPr/>
          <p:nvPr/>
        </p:nvSpPr>
        <p:spPr>
          <a:xfrm>
            <a:off x="8352099" y="5394826"/>
            <a:ext cx="485586" cy="402514"/>
          </a:xfrm>
          <a:prstGeom prst="round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47" name="Rechteck: abgerundete Ecken 46">
            <a:extLst>
              <a:ext uri="{FF2B5EF4-FFF2-40B4-BE49-F238E27FC236}">
                <a16:creationId xmlns:a16="http://schemas.microsoft.com/office/drawing/2014/main" id="{C8B5FACA-C669-C1D9-C965-8EF0CDC3A093}"/>
              </a:ext>
            </a:extLst>
          </p:cNvPr>
          <p:cNvSpPr/>
          <p:nvPr/>
        </p:nvSpPr>
        <p:spPr>
          <a:xfrm>
            <a:off x="8953206" y="5392945"/>
            <a:ext cx="485586" cy="402514"/>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48" name="Rechteck: abgerundete Ecken 47">
            <a:extLst>
              <a:ext uri="{FF2B5EF4-FFF2-40B4-BE49-F238E27FC236}">
                <a16:creationId xmlns:a16="http://schemas.microsoft.com/office/drawing/2014/main" id="{2B4127DA-2ACD-5A9D-72D7-F9E0073AFAC4}"/>
              </a:ext>
            </a:extLst>
          </p:cNvPr>
          <p:cNvSpPr/>
          <p:nvPr/>
        </p:nvSpPr>
        <p:spPr>
          <a:xfrm>
            <a:off x="8352099" y="5942718"/>
            <a:ext cx="485586" cy="402514"/>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49" name="Textfeld 48">
            <a:extLst>
              <a:ext uri="{FF2B5EF4-FFF2-40B4-BE49-F238E27FC236}">
                <a16:creationId xmlns:a16="http://schemas.microsoft.com/office/drawing/2014/main" id="{2889AF31-DA3E-B036-B907-056C241131CD}"/>
              </a:ext>
            </a:extLst>
          </p:cNvPr>
          <p:cNvSpPr txBox="1"/>
          <p:nvPr/>
        </p:nvSpPr>
        <p:spPr>
          <a:xfrm>
            <a:off x="625064" y="1727654"/>
            <a:ext cx="5461000" cy="830997"/>
          </a:xfrm>
          <a:prstGeom prst="rect">
            <a:avLst/>
          </a:prstGeom>
          <a:solidFill>
            <a:schemeClr val="accent1">
              <a:lumMod val="20000"/>
              <a:lumOff val="80000"/>
            </a:schemeClr>
          </a:solidFill>
          <a:ln>
            <a:noFill/>
          </a:ln>
        </p:spPr>
        <p:txBody>
          <a:bodyPr wrap="square">
            <a:spAutoFit/>
          </a:bodyPr>
          <a:lstStyle/>
          <a:p>
            <a:pPr algn="ctr"/>
            <a:r>
              <a:rPr lang="de-DE" sz="3200" dirty="0"/>
              <a:t>PHASE 1: EXPERTENGRUPPEN</a:t>
            </a:r>
          </a:p>
          <a:p>
            <a:pPr algn="ctr"/>
            <a:r>
              <a:rPr lang="de-DE" sz="1600" dirty="0"/>
              <a:t>25 MINUTEN</a:t>
            </a:r>
          </a:p>
        </p:txBody>
      </p:sp>
      <p:sp>
        <p:nvSpPr>
          <p:cNvPr id="50" name="Textfeld 49">
            <a:extLst>
              <a:ext uri="{FF2B5EF4-FFF2-40B4-BE49-F238E27FC236}">
                <a16:creationId xmlns:a16="http://schemas.microsoft.com/office/drawing/2014/main" id="{8DD2099F-1B34-B958-2D1B-DE461C11125C}"/>
              </a:ext>
            </a:extLst>
          </p:cNvPr>
          <p:cNvSpPr txBox="1"/>
          <p:nvPr/>
        </p:nvSpPr>
        <p:spPr>
          <a:xfrm>
            <a:off x="7078968" y="1727404"/>
            <a:ext cx="4545647" cy="830997"/>
          </a:xfrm>
          <a:prstGeom prst="rect">
            <a:avLst/>
          </a:prstGeom>
          <a:solidFill>
            <a:schemeClr val="accent1">
              <a:lumMod val="20000"/>
              <a:lumOff val="80000"/>
            </a:schemeClr>
          </a:solidFill>
          <a:ln>
            <a:noFill/>
          </a:ln>
        </p:spPr>
        <p:txBody>
          <a:bodyPr wrap="square">
            <a:spAutoFit/>
          </a:bodyPr>
          <a:lstStyle/>
          <a:p>
            <a:pPr algn="ctr"/>
            <a:r>
              <a:rPr lang="de-DE" sz="3200" dirty="0"/>
              <a:t>PHASE 2: MISCHGRUPPEN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prstClr val="black"/>
                </a:solidFill>
                <a:effectLst/>
                <a:uLnTx/>
                <a:uFillTx/>
                <a:latin typeface="Calibri" panose="020F0502020204030204"/>
                <a:ea typeface="+mn-ea"/>
                <a:cs typeface="+mn-cs"/>
              </a:rPr>
              <a:t>25 MINUTEN</a:t>
            </a:r>
          </a:p>
        </p:txBody>
      </p:sp>
      <p:sp>
        <p:nvSpPr>
          <p:cNvPr id="4" name="Rechteck 3">
            <a:extLst>
              <a:ext uri="{FF2B5EF4-FFF2-40B4-BE49-F238E27FC236}">
                <a16:creationId xmlns:a16="http://schemas.microsoft.com/office/drawing/2014/main" id="{B207AAAA-6CE4-1915-F0D2-A253FCB71F63}"/>
              </a:ext>
            </a:extLst>
          </p:cNvPr>
          <p:cNvSpPr/>
          <p:nvPr/>
        </p:nvSpPr>
        <p:spPr>
          <a:xfrm>
            <a:off x="334098" y="1608849"/>
            <a:ext cx="6059591" cy="4878768"/>
          </a:xfrm>
          <a:prstGeom prst="rect">
            <a:avLst/>
          </a:prstGeom>
          <a:noFill/>
          <a:ln>
            <a:solidFill>
              <a:schemeClr val="accent1">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Rechteck 18">
            <a:extLst>
              <a:ext uri="{FF2B5EF4-FFF2-40B4-BE49-F238E27FC236}">
                <a16:creationId xmlns:a16="http://schemas.microsoft.com/office/drawing/2014/main" id="{A9755A5D-7AE1-F266-DE8E-EDDA0F546C26}"/>
              </a:ext>
            </a:extLst>
          </p:cNvPr>
          <p:cNvSpPr/>
          <p:nvPr/>
        </p:nvSpPr>
        <p:spPr>
          <a:xfrm>
            <a:off x="6532255" y="1608849"/>
            <a:ext cx="5499771" cy="4878768"/>
          </a:xfrm>
          <a:prstGeom prst="rect">
            <a:avLst/>
          </a:prstGeom>
          <a:noFill/>
          <a:ln>
            <a:solidFill>
              <a:schemeClr val="accent1">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2" name="Grafik 21">
            <a:extLst>
              <a:ext uri="{FF2B5EF4-FFF2-40B4-BE49-F238E27FC236}">
                <a16:creationId xmlns:a16="http://schemas.microsoft.com/office/drawing/2014/main" id="{29416F2D-EE37-C4A4-B616-8FCC997781DB}"/>
              </a:ext>
            </a:extLst>
          </p:cNvPr>
          <p:cNvPicPr>
            <a:picLocks noChangeAspect="1"/>
          </p:cNvPicPr>
          <p:nvPr/>
        </p:nvPicPr>
        <p:blipFill>
          <a:blip r:embed="rId3"/>
          <a:stretch>
            <a:fillRect/>
          </a:stretch>
        </p:blipFill>
        <p:spPr>
          <a:xfrm>
            <a:off x="10373650" y="412079"/>
            <a:ext cx="1484252" cy="1178135"/>
          </a:xfrm>
          <a:prstGeom prst="rect">
            <a:avLst/>
          </a:prstGeom>
        </p:spPr>
      </p:pic>
      <p:sp>
        <p:nvSpPr>
          <p:cNvPr id="23" name="Textfeld 22">
            <a:extLst>
              <a:ext uri="{FF2B5EF4-FFF2-40B4-BE49-F238E27FC236}">
                <a16:creationId xmlns:a16="http://schemas.microsoft.com/office/drawing/2014/main" id="{4B9DC47E-AC6C-D9EF-99F5-7829A3847108}"/>
              </a:ext>
            </a:extLst>
          </p:cNvPr>
          <p:cNvSpPr txBox="1"/>
          <p:nvPr/>
        </p:nvSpPr>
        <p:spPr>
          <a:xfrm>
            <a:off x="7180397" y="6580342"/>
            <a:ext cx="1667444" cy="246221"/>
          </a:xfrm>
          <a:prstGeom prst="rect">
            <a:avLst/>
          </a:prstGeom>
          <a:noFill/>
        </p:spPr>
        <p:txBody>
          <a:bodyPr wrap="none" rtlCol="0">
            <a:spAutoFit/>
          </a:bodyPr>
          <a:lstStyle/>
          <a:p>
            <a:r>
              <a:rPr lang="de-DE" sz="1000" dirty="0"/>
              <a:t>Entwickelt von Edda Meister</a:t>
            </a:r>
          </a:p>
        </p:txBody>
      </p:sp>
      <p:pic>
        <p:nvPicPr>
          <p:cNvPr id="28" name="Grafik 27">
            <a:extLst>
              <a:ext uri="{FF2B5EF4-FFF2-40B4-BE49-F238E27FC236}">
                <a16:creationId xmlns:a16="http://schemas.microsoft.com/office/drawing/2014/main" id="{9E4170C0-1362-46C8-8403-27DE425E4ECF}"/>
              </a:ext>
            </a:extLst>
          </p:cNvPr>
          <p:cNvPicPr>
            <a:picLocks noChangeAspect="1"/>
          </p:cNvPicPr>
          <p:nvPr/>
        </p:nvPicPr>
        <p:blipFill>
          <a:blip r:embed="rId4"/>
          <a:stretch>
            <a:fillRect/>
          </a:stretch>
        </p:blipFill>
        <p:spPr>
          <a:xfrm>
            <a:off x="8817412" y="6508878"/>
            <a:ext cx="227570" cy="317685"/>
          </a:xfrm>
          <a:prstGeom prst="rect">
            <a:avLst/>
          </a:prstGeom>
        </p:spPr>
      </p:pic>
      <p:pic>
        <p:nvPicPr>
          <p:cNvPr id="29" name="Grafik 28">
            <a:extLst>
              <a:ext uri="{FF2B5EF4-FFF2-40B4-BE49-F238E27FC236}">
                <a16:creationId xmlns:a16="http://schemas.microsoft.com/office/drawing/2014/main" id="{6F58B37D-FB40-D981-D96E-0B867FCE4235}"/>
              </a:ext>
            </a:extLst>
          </p:cNvPr>
          <p:cNvPicPr>
            <a:picLocks noChangeAspect="1"/>
          </p:cNvPicPr>
          <p:nvPr/>
        </p:nvPicPr>
        <p:blipFill rotWithShape="1">
          <a:blip r:embed="rId5">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30" name="Grafik 29">
            <a:extLst>
              <a:ext uri="{FF2B5EF4-FFF2-40B4-BE49-F238E27FC236}">
                <a16:creationId xmlns:a16="http://schemas.microsoft.com/office/drawing/2014/main" id="{42234312-BFE3-008B-2EA7-9BCDB55414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31" name="Grafik 30">
            <a:extLst>
              <a:ext uri="{FF2B5EF4-FFF2-40B4-BE49-F238E27FC236}">
                <a16:creationId xmlns:a16="http://schemas.microsoft.com/office/drawing/2014/main" id="{767AF3B5-D80F-E8FF-9812-98AF4833044C}"/>
              </a:ext>
            </a:extLst>
          </p:cNvPr>
          <p:cNvPicPr>
            <a:picLocks noChangeAspect="1"/>
          </p:cNvPicPr>
          <p:nvPr/>
        </p:nvPicPr>
        <p:blipFill>
          <a:blip r:embed="rId7"/>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9058812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2AADD16D-BDBC-AE5C-138B-EE498BD6F2FB}"/>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500"/>
              </a:spcAft>
            </a:pPr>
            <a:r>
              <a:rPr lang="de-DE" sz="3200" b="1" dirty="0"/>
              <a:t>3 Wir sind viele – Das Mikrobiom</a:t>
            </a:r>
          </a:p>
          <a:p>
            <a:pPr>
              <a:spcAft>
                <a:spcPts val="500"/>
              </a:spcAft>
            </a:pPr>
            <a:r>
              <a:rPr lang="de-DE" sz="3200" b="1" dirty="0"/>
              <a:t>3.3 Das Darmmikrobiom</a:t>
            </a:r>
          </a:p>
        </p:txBody>
      </p:sp>
      <p:sp>
        <p:nvSpPr>
          <p:cNvPr id="7" name="Textfeld 6">
            <a:extLst>
              <a:ext uri="{FF2B5EF4-FFF2-40B4-BE49-F238E27FC236}">
                <a16:creationId xmlns:a16="http://schemas.microsoft.com/office/drawing/2014/main" id="{E84D1AA0-C1DA-37FA-DA7C-F32A3966E247}"/>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sp>
        <p:nvSpPr>
          <p:cNvPr id="2" name="Rechteck: abgerundete Ecken 1">
            <a:extLst>
              <a:ext uri="{FF2B5EF4-FFF2-40B4-BE49-F238E27FC236}">
                <a16:creationId xmlns:a16="http://schemas.microsoft.com/office/drawing/2014/main" id="{60A78452-EDA6-E402-48F4-2DF4AC205162}"/>
              </a:ext>
            </a:extLst>
          </p:cNvPr>
          <p:cNvSpPr/>
          <p:nvPr/>
        </p:nvSpPr>
        <p:spPr>
          <a:xfrm>
            <a:off x="675864" y="2630781"/>
            <a:ext cx="5334000" cy="640883"/>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dirty="0"/>
              <a:t>Expertengruppe 1: Mikrobiom und Krankheiten</a:t>
            </a:r>
          </a:p>
        </p:txBody>
      </p:sp>
      <p:sp>
        <p:nvSpPr>
          <p:cNvPr id="9" name="Rechteck: abgerundete Ecken 8">
            <a:extLst>
              <a:ext uri="{FF2B5EF4-FFF2-40B4-BE49-F238E27FC236}">
                <a16:creationId xmlns:a16="http://schemas.microsoft.com/office/drawing/2014/main" id="{D8930EB1-D389-68A9-9958-65C7C8BA18BA}"/>
              </a:ext>
            </a:extLst>
          </p:cNvPr>
          <p:cNvSpPr/>
          <p:nvPr/>
        </p:nvSpPr>
        <p:spPr>
          <a:xfrm>
            <a:off x="675864" y="3418181"/>
            <a:ext cx="5334000" cy="640883"/>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dirty="0"/>
              <a:t>Expertengruppe 2: Homöostase</a:t>
            </a:r>
          </a:p>
        </p:txBody>
      </p:sp>
      <p:sp>
        <p:nvSpPr>
          <p:cNvPr id="11" name="Rechteck: abgerundete Ecken 10">
            <a:extLst>
              <a:ext uri="{FF2B5EF4-FFF2-40B4-BE49-F238E27FC236}">
                <a16:creationId xmlns:a16="http://schemas.microsoft.com/office/drawing/2014/main" id="{E2C9DCD1-9D04-D1B9-4148-D65A06F434AF}"/>
              </a:ext>
            </a:extLst>
          </p:cNvPr>
          <p:cNvSpPr/>
          <p:nvPr/>
        </p:nvSpPr>
        <p:spPr>
          <a:xfrm>
            <a:off x="675864" y="4205581"/>
            <a:ext cx="5334000" cy="640883"/>
          </a:xfrm>
          <a:prstGeom prst="round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dirty="0"/>
              <a:t>Expertengruppe 3: Dysbiose</a:t>
            </a:r>
          </a:p>
        </p:txBody>
      </p:sp>
      <p:sp>
        <p:nvSpPr>
          <p:cNvPr id="12" name="Rechteck: abgerundete Ecken 11">
            <a:extLst>
              <a:ext uri="{FF2B5EF4-FFF2-40B4-BE49-F238E27FC236}">
                <a16:creationId xmlns:a16="http://schemas.microsoft.com/office/drawing/2014/main" id="{89B096B7-35D5-D450-3755-20987B0F8E0D}"/>
              </a:ext>
            </a:extLst>
          </p:cNvPr>
          <p:cNvSpPr/>
          <p:nvPr/>
        </p:nvSpPr>
        <p:spPr>
          <a:xfrm>
            <a:off x="675864" y="4992981"/>
            <a:ext cx="5334000" cy="640883"/>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dirty="0"/>
              <a:t>Expertengruppe 4: Leben als Gemeinschaft</a:t>
            </a:r>
          </a:p>
        </p:txBody>
      </p:sp>
      <p:sp>
        <p:nvSpPr>
          <p:cNvPr id="13" name="Rechteck: abgerundete Ecken 12">
            <a:extLst>
              <a:ext uri="{FF2B5EF4-FFF2-40B4-BE49-F238E27FC236}">
                <a16:creationId xmlns:a16="http://schemas.microsoft.com/office/drawing/2014/main" id="{58ACFDAB-1A6B-052A-2F4C-029362E0C59A}"/>
              </a:ext>
            </a:extLst>
          </p:cNvPr>
          <p:cNvSpPr/>
          <p:nvPr/>
        </p:nvSpPr>
        <p:spPr>
          <a:xfrm>
            <a:off x="675864" y="5780381"/>
            <a:ext cx="5334000" cy="640883"/>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dirty="0"/>
              <a:t>Expertengruppe 5: Interaktionen und Veränderlichkeit</a:t>
            </a:r>
          </a:p>
        </p:txBody>
      </p:sp>
      <p:sp>
        <p:nvSpPr>
          <p:cNvPr id="14" name="Rechteck: abgerundete Ecken 13">
            <a:extLst>
              <a:ext uri="{FF2B5EF4-FFF2-40B4-BE49-F238E27FC236}">
                <a16:creationId xmlns:a16="http://schemas.microsoft.com/office/drawing/2014/main" id="{5EFE7729-FF90-7796-916B-9C4A696FF239}"/>
              </a:ext>
            </a:extLst>
          </p:cNvPr>
          <p:cNvSpPr/>
          <p:nvPr/>
        </p:nvSpPr>
        <p:spPr>
          <a:xfrm>
            <a:off x="9684516" y="2836376"/>
            <a:ext cx="485586" cy="402514"/>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15" name="Rechteck: abgerundete Ecken 14">
            <a:extLst>
              <a:ext uri="{FF2B5EF4-FFF2-40B4-BE49-F238E27FC236}">
                <a16:creationId xmlns:a16="http://schemas.microsoft.com/office/drawing/2014/main" id="{9215E7BA-D8CB-B1CE-4DD0-E787514D1D03}"/>
              </a:ext>
            </a:extLst>
          </p:cNvPr>
          <p:cNvSpPr/>
          <p:nvPr/>
        </p:nvSpPr>
        <p:spPr>
          <a:xfrm>
            <a:off x="9080054" y="3387075"/>
            <a:ext cx="485586" cy="402514"/>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16" name="Rechteck: abgerundete Ecken 15">
            <a:extLst>
              <a:ext uri="{FF2B5EF4-FFF2-40B4-BE49-F238E27FC236}">
                <a16:creationId xmlns:a16="http://schemas.microsoft.com/office/drawing/2014/main" id="{BAA0A13F-4491-2B2F-3CD7-2FDA4EC727FB}"/>
              </a:ext>
            </a:extLst>
          </p:cNvPr>
          <p:cNvSpPr/>
          <p:nvPr/>
        </p:nvSpPr>
        <p:spPr>
          <a:xfrm>
            <a:off x="9684516" y="3388956"/>
            <a:ext cx="485586" cy="402514"/>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17" name="Rechteck: abgerundete Ecken 16">
            <a:extLst>
              <a:ext uri="{FF2B5EF4-FFF2-40B4-BE49-F238E27FC236}">
                <a16:creationId xmlns:a16="http://schemas.microsoft.com/office/drawing/2014/main" id="{AFCCECC5-5551-EE98-AFA0-B67A26A9AEE0}"/>
              </a:ext>
            </a:extLst>
          </p:cNvPr>
          <p:cNvSpPr/>
          <p:nvPr/>
        </p:nvSpPr>
        <p:spPr>
          <a:xfrm>
            <a:off x="10285623" y="3387075"/>
            <a:ext cx="485586" cy="402514"/>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18" name="Rechteck: abgerundete Ecken 17">
            <a:extLst>
              <a:ext uri="{FF2B5EF4-FFF2-40B4-BE49-F238E27FC236}">
                <a16:creationId xmlns:a16="http://schemas.microsoft.com/office/drawing/2014/main" id="{018A74D7-C742-48DF-FF2E-A3662D49C41A}"/>
              </a:ext>
            </a:extLst>
          </p:cNvPr>
          <p:cNvSpPr/>
          <p:nvPr/>
        </p:nvSpPr>
        <p:spPr>
          <a:xfrm>
            <a:off x="9684516" y="3936848"/>
            <a:ext cx="485586" cy="402514"/>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34" name="Rechteck: abgerundete Ecken 33">
            <a:extLst>
              <a:ext uri="{FF2B5EF4-FFF2-40B4-BE49-F238E27FC236}">
                <a16:creationId xmlns:a16="http://schemas.microsoft.com/office/drawing/2014/main" id="{6BEA220A-1E10-137C-6407-854D40D15368}"/>
              </a:ext>
            </a:extLst>
          </p:cNvPr>
          <p:cNvSpPr/>
          <p:nvPr/>
        </p:nvSpPr>
        <p:spPr>
          <a:xfrm>
            <a:off x="10771209" y="4385944"/>
            <a:ext cx="485586" cy="402514"/>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35" name="Rechteck: abgerundete Ecken 34">
            <a:extLst>
              <a:ext uri="{FF2B5EF4-FFF2-40B4-BE49-F238E27FC236}">
                <a16:creationId xmlns:a16="http://schemas.microsoft.com/office/drawing/2014/main" id="{AA74887D-FE74-4D51-C870-C3BE39BC5F5D}"/>
              </a:ext>
            </a:extLst>
          </p:cNvPr>
          <p:cNvSpPr/>
          <p:nvPr/>
        </p:nvSpPr>
        <p:spPr>
          <a:xfrm>
            <a:off x="10166747" y="4936643"/>
            <a:ext cx="485586" cy="402514"/>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36" name="Rechteck: abgerundete Ecken 35">
            <a:extLst>
              <a:ext uri="{FF2B5EF4-FFF2-40B4-BE49-F238E27FC236}">
                <a16:creationId xmlns:a16="http://schemas.microsoft.com/office/drawing/2014/main" id="{24E5C632-BB58-C9BA-FAB0-826CC383E04D}"/>
              </a:ext>
            </a:extLst>
          </p:cNvPr>
          <p:cNvSpPr/>
          <p:nvPr/>
        </p:nvSpPr>
        <p:spPr>
          <a:xfrm>
            <a:off x="10771209" y="4938524"/>
            <a:ext cx="485586" cy="402514"/>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37" name="Rechteck: abgerundete Ecken 36">
            <a:extLst>
              <a:ext uri="{FF2B5EF4-FFF2-40B4-BE49-F238E27FC236}">
                <a16:creationId xmlns:a16="http://schemas.microsoft.com/office/drawing/2014/main" id="{4C4E5113-FBCB-5602-7D7D-5C3A72797E50}"/>
              </a:ext>
            </a:extLst>
          </p:cNvPr>
          <p:cNvSpPr/>
          <p:nvPr/>
        </p:nvSpPr>
        <p:spPr>
          <a:xfrm>
            <a:off x="11372316" y="4936643"/>
            <a:ext cx="485586" cy="402514"/>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38" name="Rechteck: abgerundete Ecken 37">
            <a:extLst>
              <a:ext uri="{FF2B5EF4-FFF2-40B4-BE49-F238E27FC236}">
                <a16:creationId xmlns:a16="http://schemas.microsoft.com/office/drawing/2014/main" id="{148D0846-140A-F8CB-53C1-600147AA4438}"/>
              </a:ext>
            </a:extLst>
          </p:cNvPr>
          <p:cNvSpPr/>
          <p:nvPr/>
        </p:nvSpPr>
        <p:spPr>
          <a:xfrm>
            <a:off x="10771209" y="5486416"/>
            <a:ext cx="485586" cy="402514"/>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39" name="Rechteck: abgerundete Ecken 38">
            <a:extLst>
              <a:ext uri="{FF2B5EF4-FFF2-40B4-BE49-F238E27FC236}">
                <a16:creationId xmlns:a16="http://schemas.microsoft.com/office/drawing/2014/main" id="{C2870810-4923-BE3E-C39A-D5B9A601863B}"/>
              </a:ext>
            </a:extLst>
          </p:cNvPr>
          <p:cNvSpPr/>
          <p:nvPr/>
        </p:nvSpPr>
        <p:spPr>
          <a:xfrm>
            <a:off x="7456557" y="3028572"/>
            <a:ext cx="485586" cy="402514"/>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40" name="Rechteck: abgerundete Ecken 39">
            <a:extLst>
              <a:ext uri="{FF2B5EF4-FFF2-40B4-BE49-F238E27FC236}">
                <a16:creationId xmlns:a16="http://schemas.microsoft.com/office/drawing/2014/main" id="{3216EFBD-BA09-9956-BA6A-19393B578AF4}"/>
              </a:ext>
            </a:extLst>
          </p:cNvPr>
          <p:cNvSpPr/>
          <p:nvPr/>
        </p:nvSpPr>
        <p:spPr>
          <a:xfrm>
            <a:off x="6852095" y="3579271"/>
            <a:ext cx="485586" cy="402514"/>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41" name="Rechteck: abgerundete Ecken 40">
            <a:extLst>
              <a:ext uri="{FF2B5EF4-FFF2-40B4-BE49-F238E27FC236}">
                <a16:creationId xmlns:a16="http://schemas.microsoft.com/office/drawing/2014/main" id="{D75A87B3-EDBC-3F2C-A591-4191D8C3AB4E}"/>
              </a:ext>
            </a:extLst>
          </p:cNvPr>
          <p:cNvSpPr/>
          <p:nvPr/>
        </p:nvSpPr>
        <p:spPr>
          <a:xfrm>
            <a:off x="7456557" y="3581152"/>
            <a:ext cx="485586" cy="402514"/>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42" name="Rechteck: abgerundete Ecken 41">
            <a:extLst>
              <a:ext uri="{FF2B5EF4-FFF2-40B4-BE49-F238E27FC236}">
                <a16:creationId xmlns:a16="http://schemas.microsoft.com/office/drawing/2014/main" id="{F8E7DFE9-7302-C838-9C01-39BCADD303B6}"/>
              </a:ext>
            </a:extLst>
          </p:cNvPr>
          <p:cNvSpPr/>
          <p:nvPr/>
        </p:nvSpPr>
        <p:spPr>
          <a:xfrm>
            <a:off x="8057664" y="3579271"/>
            <a:ext cx="485586" cy="402514"/>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43" name="Rechteck: abgerundete Ecken 42">
            <a:extLst>
              <a:ext uri="{FF2B5EF4-FFF2-40B4-BE49-F238E27FC236}">
                <a16:creationId xmlns:a16="http://schemas.microsoft.com/office/drawing/2014/main" id="{3D2CC885-CEA2-6F01-5C56-E0F27CBC9B64}"/>
              </a:ext>
            </a:extLst>
          </p:cNvPr>
          <p:cNvSpPr/>
          <p:nvPr/>
        </p:nvSpPr>
        <p:spPr>
          <a:xfrm>
            <a:off x="7456557" y="4129044"/>
            <a:ext cx="485586" cy="402514"/>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44" name="Rechteck: abgerundete Ecken 43">
            <a:extLst>
              <a:ext uri="{FF2B5EF4-FFF2-40B4-BE49-F238E27FC236}">
                <a16:creationId xmlns:a16="http://schemas.microsoft.com/office/drawing/2014/main" id="{1077EDF8-7CBC-A4DC-A4CD-72BA84AECBE2}"/>
              </a:ext>
            </a:extLst>
          </p:cNvPr>
          <p:cNvSpPr/>
          <p:nvPr/>
        </p:nvSpPr>
        <p:spPr>
          <a:xfrm>
            <a:off x="8352099" y="4842246"/>
            <a:ext cx="485586" cy="402514"/>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45" name="Rechteck: abgerundete Ecken 44">
            <a:extLst>
              <a:ext uri="{FF2B5EF4-FFF2-40B4-BE49-F238E27FC236}">
                <a16:creationId xmlns:a16="http://schemas.microsoft.com/office/drawing/2014/main" id="{919E5CB0-A4A1-84AD-7EDE-A8BE51C134CD}"/>
              </a:ext>
            </a:extLst>
          </p:cNvPr>
          <p:cNvSpPr/>
          <p:nvPr/>
        </p:nvSpPr>
        <p:spPr>
          <a:xfrm>
            <a:off x="7747637" y="5392945"/>
            <a:ext cx="485586" cy="402514"/>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46" name="Rechteck: abgerundete Ecken 45">
            <a:extLst>
              <a:ext uri="{FF2B5EF4-FFF2-40B4-BE49-F238E27FC236}">
                <a16:creationId xmlns:a16="http://schemas.microsoft.com/office/drawing/2014/main" id="{D9306A8D-F2A0-C4DF-C236-7E92FE7C3BAD}"/>
              </a:ext>
            </a:extLst>
          </p:cNvPr>
          <p:cNvSpPr/>
          <p:nvPr/>
        </p:nvSpPr>
        <p:spPr>
          <a:xfrm>
            <a:off x="8352099" y="5394826"/>
            <a:ext cx="485586" cy="402514"/>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47" name="Rechteck: abgerundete Ecken 46">
            <a:extLst>
              <a:ext uri="{FF2B5EF4-FFF2-40B4-BE49-F238E27FC236}">
                <a16:creationId xmlns:a16="http://schemas.microsoft.com/office/drawing/2014/main" id="{C8B5FACA-C669-C1D9-C965-8EF0CDC3A093}"/>
              </a:ext>
            </a:extLst>
          </p:cNvPr>
          <p:cNvSpPr/>
          <p:nvPr/>
        </p:nvSpPr>
        <p:spPr>
          <a:xfrm>
            <a:off x="8953206" y="5392945"/>
            <a:ext cx="485586" cy="402514"/>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48" name="Rechteck: abgerundete Ecken 47">
            <a:extLst>
              <a:ext uri="{FF2B5EF4-FFF2-40B4-BE49-F238E27FC236}">
                <a16:creationId xmlns:a16="http://schemas.microsoft.com/office/drawing/2014/main" id="{2B4127DA-2ACD-5A9D-72D7-F9E0073AFAC4}"/>
              </a:ext>
            </a:extLst>
          </p:cNvPr>
          <p:cNvSpPr/>
          <p:nvPr/>
        </p:nvSpPr>
        <p:spPr>
          <a:xfrm>
            <a:off x="8352099" y="5942718"/>
            <a:ext cx="485586" cy="402514"/>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49" name="Textfeld 48">
            <a:extLst>
              <a:ext uri="{FF2B5EF4-FFF2-40B4-BE49-F238E27FC236}">
                <a16:creationId xmlns:a16="http://schemas.microsoft.com/office/drawing/2014/main" id="{2889AF31-DA3E-B036-B907-056C241131CD}"/>
              </a:ext>
            </a:extLst>
          </p:cNvPr>
          <p:cNvSpPr txBox="1"/>
          <p:nvPr/>
        </p:nvSpPr>
        <p:spPr>
          <a:xfrm>
            <a:off x="625064" y="1727654"/>
            <a:ext cx="5461000" cy="830997"/>
          </a:xfrm>
          <a:prstGeom prst="rect">
            <a:avLst/>
          </a:prstGeom>
          <a:solidFill>
            <a:schemeClr val="accent1">
              <a:lumMod val="20000"/>
              <a:lumOff val="80000"/>
            </a:schemeClr>
          </a:solidFill>
          <a:ln>
            <a:noFill/>
          </a:ln>
        </p:spPr>
        <p:txBody>
          <a:bodyPr wrap="square">
            <a:spAutoFit/>
          </a:bodyPr>
          <a:lstStyle/>
          <a:p>
            <a:pPr algn="ctr"/>
            <a:r>
              <a:rPr lang="de-DE" sz="3200" dirty="0"/>
              <a:t>PHASE 1: EXPERTENGRUPPEN</a:t>
            </a:r>
          </a:p>
          <a:p>
            <a:pPr algn="ctr"/>
            <a:r>
              <a:rPr lang="de-DE" sz="1600" dirty="0"/>
              <a:t>25 MINUTEN</a:t>
            </a:r>
          </a:p>
        </p:txBody>
      </p:sp>
      <p:sp>
        <p:nvSpPr>
          <p:cNvPr id="50" name="Textfeld 49">
            <a:extLst>
              <a:ext uri="{FF2B5EF4-FFF2-40B4-BE49-F238E27FC236}">
                <a16:creationId xmlns:a16="http://schemas.microsoft.com/office/drawing/2014/main" id="{8DD2099F-1B34-B958-2D1B-DE461C11125C}"/>
              </a:ext>
            </a:extLst>
          </p:cNvPr>
          <p:cNvSpPr txBox="1"/>
          <p:nvPr/>
        </p:nvSpPr>
        <p:spPr>
          <a:xfrm>
            <a:off x="7078968" y="1727404"/>
            <a:ext cx="4545647" cy="830997"/>
          </a:xfrm>
          <a:prstGeom prst="rect">
            <a:avLst/>
          </a:prstGeom>
          <a:solidFill>
            <a:schemeClr val="bg1">
              <a:lumMod val="85000"/>
            </a:schemeClr>
          </a:solidFill>
          <a:ln>
            <a:noFill/>
          </a:ln>
        </p:spPr>
        <p:txBody>
          <a:bodyPr wrap="square">
            <a:spAutoFit/>
          </a:bodyPr>
          <a:lstStyle/>
          <a:p>
            <a:pPr algn="ctr"/>
            <a:r>
              <a:rPr lang="de-DE" sz="3200" dirty="0">
                <a:solidFill>
                  <a:srgbClr val="767171"/>
                </a:solidFill>
              </a:rPr>
              <a:t>PHASE 2: MISCHGRUPPEN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rgbClr val="767171"/>
                </a:solidFill>
                <a:effectLst/>
                <a:uLnTx/>
                <a:uFillTx/>
                <a:latin typeface="Calibri" panose="020F0502020204030204"/>
                <a:ea typeface="+mn-ea"/>
                <a:cs typeface="+mn-cs"/>
              </a:rPr>
              <a:t>25 MINUTEN</a:t>
            </a:r>
          </a:p>
        </p:txBody>
      </p:sp>
      <p:sp>
        <p:nvSpPr>
          <p:cNvPr id="4" name="Rechteck 3">
            <a:extLst>
              <a:ext uri="{FF2B5EF4-FFF2-40B4-BE49-F238E27FC236}">
                <a16:creationId xmlns:a16="http://schemas.microsoft.com/office/drawing/2014/main" id="{B207AAAA-6CE4-1915-F0D2-A253FCB71F63}"/>
              </a:ext>
            </a:extLst>
          </p:cNvPr>
          <p:cNvSpPr/>
          <p:nvPr/>
        </p:nvSpPr>
        <p:spPr>
          <a:xfrm>
            <a:off x="334098" y="1608849"/>
            <a:ext cx="6059591" cy="4878768"/>
          </a:xfrm>
          <a:prstGeom prst="rect">
            <a:avLst/>
          </a:prstGeom>
          <a:noFill/>
          <a:ln>
            <a:solidFill>
              <a:schemeClr val="accent1">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Rechteck 18">
            <a:extLst>
              <a:ext uri="{FF2B5EF4-FFF2-40B4-BE49-F238E27FC236}">
                <a16:creationId xmlns:a16="http://schemas.microsoft.com/office/drawing/2014/main" id="{A9755A5D-7AE1-F266-DE8E-EDDA0F546C26}"/>
              </a:ext>
            </a:extLst>
          </p:cNvPr>
          <p:cNvSpPr/>
          <p:nvPr/>
        </p:nvSpPr>
        <p:spPr>
          <a:xfrm>
            <a:off x="6532255" y="1608849"/>
            <a:ext cx="5499771" cy="4878768"/>
          </a:xfrm>
          <a:prstGeom prst="rect">
            <a:avLst/>
          </a:prstGeom>
          <a:noFill/>
          <a:ln>
            <a:solidFill>
              <a:schemeClr val="bg1">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2" name="Grafik 21">
            <a:extLst>
              <a:ext uri="{FF2B5EF4-FFF2-40B4-BE49-F238E27FC236}">
                <a16:creationId xmlns:a16="http://schemas.microsoft.com/office/drawing/2014/main" id="{29416F2D-EE37-C4A4-B616-8FCC997781DB}"/>
              </a:ext>
            </a:extLst>
          </p:cNvPr>
          <p:cNvPicPr>
            <a:picLocks noChangeAspect="1"/>
          </p:cNvPicPr>
          <p:nvPr/>
        </p:nvPicPr>
        <p:blipFill>
          <a:blip r:embed="rId3"/>
          <a:stretch>
            <a:fillRect/>
          </a:stretch>
        </p:blipFill>
        <p:spPr>
          <a:xfrm>
            <a:off x="10373650" y="412079"/>
            <a:ext cx="1484252" cy="1178135"/>
          </a:xfrm>
          <a:prstGeom prst="rect">
            <a:avLst/>
          </a:prstGeom>
        </p:spPr>
      </p:pic>
      <p:sp>
        <p:nvSpPr>
          <p:cNvPr id="10" name="Textfeld 9">
            <a:extLst>
              <a:ext uri="{FF2B5EF4-FFF2-40B4-BE49-F238E27FC236}">
                <a16:creationId xmlns:a16="http://schemas.microsoft.com/office/drawing/2014/main" id="{367C14FD-FE60-BBAD-4D66-5F96E3A85828}"/>
              </a:ext>
            </a:extLst>
          </p:cNvPr>
          <p:cNvSpPr txBox="1"/>
          <p:nvPr/>
        </p:nvSpPr>
        <p:spPr>
          <a:xfrm>
            <a:off x="7180397" y="6580342"/>
            <a:ext cx="1667444" cy="246221"/>
          </a:xfrm>
          <a:prstGeom prst="rect">
            <a:avLst/>
          </a:prstGeom>
          <a:noFill/>
        </p:spPr>
        <p:txBody>
          <a:bodyPr wrap="none" rtlCol="0">
            <a:spAutoFit/>
          </a:bodyPr>
          <a:lstStyle/>
          <a:p>
            <a:r>
              <a:rPr lang="de-DE" sz="1000" dirty="0"/>
              <a:t>Entwickelt von Edda Meister</a:t>
            </a:r>
          </a:p>
        </p:txBody>
      </p:sp>
      <p:pic>
        <p:nvPicPr>
          <p:cNvPr id="52" name="Grafik 51">
            <a:extLst>
              <a:ext uri="{FF2B5EF4-FFF2-40B4-BE49-F238E27FC236}">
                <a16:creationId xmlns:a16="http://schemas.microsoft.com/office/drawing/2014/main" id="{40848F9F-DC32-BCED-1044-256801C390ED}"/>
              </a:ext>
            </a:extLst>
          </p:cNvPr>
          <p:cNvPicPr>
            <a:picLocks noChangeAspect="1"/>
          </p:cNvPicPr>
          <p:nvPr/>
        </p:nvPicPr>
        <p:blipFill>
          <a:blip r:embed="rId4"/>
          <a:stretch>
            <a:fillRect/>
          </a:stretch>
        </p:blipFill>
        <p:spPr>
          <a:xfrm>
            <a:off x="8817412" y="6508878"/>
            <a:ext cx="227570" cy="317685"/>
          </a:xfrm>
          <a:prstGeom prst="rect">
            <a:avLst/>
          </a:prstGeom>
        </p:spPr>
      </p:pic>
      <p:pic>
        <p:nvPicPr>
          <p:cNvPr id="53" name="Grafik 52">
            <a:extLst>
              <a:ext uri="{FF2B5EF4-FFF2-40B4-BE49-F238E27FC236}">
                <a16:creationId xmlns:a16="http://schemas.microsoft.com/office/drawing/2014/main" id="{B2A58DF6-70FF-743A-0C16-4F36881096F6}"/>
              </a:ext>
            </a:extLst>
          </p:cNvPr>
          <p:cNvPicPr>
            <a:picLocks noChangeAspect="1"/>
          </p:cNvPicPr>
          <p:nvPr/>
        </p:nvPicPr>
        <p:blipFill rotWithShape="1">
          <a:blip r:embed="rId5">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54" name="Grafik 53">
            <a:extLst>
              <a:ext uri="{FF2B5EF4-FFF2-40B4-BE49-F238E27FC236}">
                <a16:creationId xmlns:a16="http://schemas.microsoft.com/office/drawing/2014/main" id="{400C2C92-2C8D-5D73-AAAC-A111D5CC27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55" name="Grafik 54">
            <a:extLst>
              <a:ext uri="{FF2B5EF4-FFF2-40B4-BE49-F238E27FC236}">
                <a16:creationId xmlns:a16="http://schemas.microsoft.com/office/drawing/2014/main" id="{901599BB-A1DB-048D-0DF2-064B24A1A380}"/>
              </a:ext>
            </a:extLst>
          </p:cNvPr>
          <p:cNvPicPr>
            <a:picLocks noChangeAspect="1"/>
          </p:cNvPicPr>
          <p:nvPr/>
        </p:nvPicPr>
        <p:blipFill>
          <a:blip r:embed="rId7"/>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15249240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2AADD16D-BDBC-AE5C-138B-EE498BD6F2FB}"/>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500"/>
              </a:spcAft>
            </a:pPr>
            <a:r>
              <a:rPr lang="de-DE" sz="3200" b="1" dirty="0"/>
              <a:t>3 Wir sind viele – Das Mikrobiom</a:t>
            </a:r>
          </a:p>
          <a:p>
            <a:pPr>
              <a:spcAft>
                <a:spcPts val="500"/>
              </a:spcAft>
            </a:pPr>
            <a:r>
              <a:rPr lang="de-DE" sz="3200" b="1" dirty="0"/>
              <a:t>3.3 Das Darmmikrobiom</a:t>
            </a:r>
          </a:p>
        </p:txBody>
      </p:sp>
      <p:sp>
        <p:nvSpPr>
          <p:cNvPr id="7" name="Textfeld 6">
            <a:extLst>
              <a:ext uri="{FF2B5EF4-FFF2-40B4-BE49-F238E27FC236}">
                <a16:creationId xmlns:a16="http://schemas.microsoft.com/office/drawing/2014/main" id="{E84D1AA0-C1DA-37FA-DA7C-F32A3966E247}"/>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pic>
        <p:nvPicPr>
          <p:cNvPr id="22" name="Grafik 21">
            <a:extLst>
              <a:ext uri="{FF2B5EF4-FFF2-40B4-BE49-F238E27FC236}">
                <a16:creationId xmlns:a16="http://schemas.microsoft.com/office/drawing/2014/main" id="{29416F2D-EE37-C4A4-B616-8FCC997781DB}"/>
              </a:ext>
            </a:extLst>
          </p:cNvPr>
          <p:cNvPicPr>
            <a:picLocks noChangeAspect="1"/>
          </p:cNvPicPr>
          <p:nvPr/>
        </p:nvPicPr>
        <p:blipFill>
          <a:blip r:embed="rId3"/>
          <a:stretch>
            <a:fillRect/>
          </a:stretch>
        </p:blipFill>
        <p:spPr>
          <a:xfrm>
            <a:off x="10373650" y="412079"/>
            <a:ext cx="1484252" cy="1178135"/>
          </a:xfrm>
          <a:prstGeom prst="rect">
            <a:avLst/>
          </a:prstGeom>
        </p:spPr>
      </p:pic>
      <p:sp>
        <p:nvSpPr>
          <p:cNvPr id="20" name="Rechteck 19">
            <a:extLst>
              <a:ext uri="{FF2B5EF4-FFF2-40B4-BE49-F238E27FC236}">
                <a16:creationId xmlns:a16="http://schemas.microsoft.com/office/drawing/2014/main" id="{CE8E77EB-FDDB-94C3-A24D-3C6D66DCAFAB}"/>
              </a:ext>
            </a:extLst>
          </p:cNvPr>
          <p:cNvSpPr/>
          <p:nvPr/>
        </p:nvSpPr>
        <p:spPr>
          <a:xfrm>
            <a:off x="1219199" y="2302596"/>
            <a:ext cx="9549037" cy="3108172"/>
          </a:xfrm>
          <a:prstGeom prst="rect">
            <a:avLst/>
          </a:prstGeom>
          <a:solidFill>
            <a:schemeClr val="accent1">
              <a:lumMod val="20000"/>
              <a:lumOff val="8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Textfeld 23">
            <a:extLst>
              <a:ext uri="{FF2B5EF4-FFF2-40B4-BE49-F238E27FC236}">
                <a16:creationId xmlns:a16="http://schemas.microsoft.com/office/drawing/2014/main" id="{CEA91CB3-C298-9440-0BE8-0D2F09FA27DB}"/>
              </a:ext>
            </a:extLst>
          </p:cNvPr>
          <p:cNvSpPr txBox="1"/>
          <p:nvPr/>
        </p:nvSpPr>
        <p:spPr>
          <a:xfrm>
            <a:off x="2430840" y="2302597"/>
            <a:ext cx="8337396" cy="3077766"/>
          </a:xfrm>
          <a:prstGeom prst="rect">
            <a:avLst/>
          </a:prstGeom>
          <a:noFill/>
          <a:ln>
            <a:noFill/>
          </a:ln>
        </p:spPr>
        <p:txBody>
          <a:bodyPr wrap="square">
            <a:spAutoFit/>
          </a:bodyPr>
          <a:lstStyle/>
          <a:p>
            <a:r>
              <a:rPr lang="de-DE" sz="3200" dirty="0"/>
              <a:t>Aufgabe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Bildet 5 Kleingruppen.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Erstellt in eurer Gruppe einen Kreativbeitrag zu eurem Thema.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Nutzt die dazugehörigen eBook-Kapitel als Informationsquelle.</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Erklärt die wichtigsten Inhalte verständlich für andere.</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Verwendet Fachbegriffe korrekt.</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Wählt ein passendes Format (z. B. Plakat, Erklärvideo, </a:t>
            </a:r>
            <a:r>
              <a:rPr kumimoji="0" lang="de-DE" sz="1800" b="0" i="0" u="none" strike="noStrike" kern="1200" cap="none" spc="0" normalizeH="0" baseline="0" noProof="0" dirty="0" err="1">
                <a:ln>
                  <a:noFill/>
                </a:ln>
                <a:solidFill>
                  <a:prstClr val="black"/>
                </a:solidFill>
                <a:effectLst/>
                <a:uLnTx/>
                <a:uFillTx/>
                <a:latin typeface="Calibri" panose="020F0502020204030204"/>
                <a:ea typeface="+mn-ea"/>
                <a:cs typeface="+mn-cs"/>
              </a:rPr>
              <a:t>Social</a:t>
            </a: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-Media-Post)</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de-DE" dirty="0">
              <a:solidFill>
                <a:prstClr val="black"/>
              </a:solidFill>
              <a:latin typeface="Calibri" panose="020F0502020204030204"/>
            </a:endParaRPr>
          </a:p>
          <a:p>
            <a:pPr marR="0" lvl="0" algn="just" defTabSz="914400" rtl="0" eaLnBrk="1" fontAlgn="auto" latinLnBrk="0" hangingPunct="1">
              <a:lnSpc>
                <a:spcPct val="100000"/>
              </a:lnSpc>
              <a:spcBef>
                <a:spcPts val="0"/>
              </a:spcBef>
              <a:spcAft>
                <a:spcPts val="0"/>
              </a:spcAft>
              <a:buClrTx/>
              <a:buSzTx/>
              <a:tabLst/>
              <a:defRPr/>
            </a:pPr>
            <a:r>
              <a:rPr lang="de-DE" dirty="0"/>
              <a:t>Ziel: </a:t>
            </a:r>
            <a:r>
              <a:rPr lang="de-DE" b="1" dirty="0"/>
              <a:t>Euer Beitrag erklärt das Thema für andere Gruppen.</a:t>
            </a:r>
            <a:endPar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5" name="Grafik 24">
            <a:extLst>
              <a:ext uri="{FF2B5EF4-FFF2-40B4-BE49-F238E27FC236}">
                <a16:creationId xmlns:a16="http://schemas.microsoft.com/office/drawing/2014/main" id="{4DAEB270-65B5-BDD6-34F3-14D57D900BE8}"/>
              </a:ext>
            </a:extLst>
          </p:cNvPr>
          <p:cNvPicPr>
            <a:picLocks noChangeAspect="1"/>
          </p:cNvPicPr>
          <p:nvPr/>
        </p:nvPicPr>
        <p:blipFill>
          <a:blip r:embed="rId4"/>
          <a:stretch>
            <a:fillRect/>
          </a:stretch>
        </p:blipFill>
        <p:spPr>
          <a:xfrm>
            <a:off x="8686279" y="380583"/>
            <a:ext cx="1620585" cy="1406118"/>
          </a:xfrm>
          <a:prstGeom prst="rect">
            <a:avLst/>
          </a:prstGeom>
        </p:spPr>
      </p:pic>
      <p:sp>
        <p:nvSpPr>
          <p:cNvPr id="9" name="Ellipse 8">
            <a:extLst>
              <a:ext uri="{FF2B5EF4-FFF2-40B4-BE49-F238E27FC236}">
                <a16:creationId xmlns:a16="http://schemas.microsoft.com/office/drawing/2014/main" id="{28120227-FFD4-3A5A-5E83-30683D0FFF81}"/>
              </a:ext>
            </a:extLst>
          </p:cNvPr>
          <p:cNvSpPr/>
          <p:nvPr/>
        </p:nvSpPr>
        <p:spPr>
          <a:xfrm>
            <a:off x="1346442" y="2465749"/>
            <a:ext cx="957155" cy="963251"/>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w="28575">
            <a:solidFill>
              <a:srgbClr val="DBF9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a16="http://schemas.microsoft.com/office/drawing/2014/main" id="{CCDC8F9D-BE45-B043-7BE8-A85C6E01CE12}"/>
              </a:ext>
            </a:extLst>
          </p:cNvPr>
          <p:cNvSpPr txBox="1"/>
          <p:nvPr/>
        </p:nvSpPr>
        <p:spPr>
          <a:xfrm>
            <a:off x="7180397" y="6580342"/>
            <a:ext cx="1667444" cy="246221"/>
          </a:xfrm>
          <a:prstGeom prst="rect">
            <a:avLst/>
          </a:prstGeom>
          <a:noFill/>
        </p:spPr>
        <p:txBody>
          <a:bodyPr wrap="none" rtlCol="0">
            <a:spAutoFit/>
          </a:bodyPr>
          <a:lstStyle/>
          <a:p>
            <a:r>
              <a:rPr lang="de-DE" sz="1000" dirty="0"/>
              <a:t>Entwickelt von Edda Meister</a:t>
            </a:r>
          </a:p>
        </p:txBody>
      </p:sp>
      <p:pic>
        <p:nvPicPr>
          <p:cNvPr id="15" name="Grafik 14">
            <a:extLst>
              <a:ext uri="{FF2B5EF4-FFF2-40B4-BE49-F238E27FC236}">
                <a16:creationId xmlns:a16="http://schemas.microsoft.com/office/drawing/2014/main" id="{4609A852-1A73-3898-4D75-AC32202FF419}"/>
              </a:ext>
            </a:extLst>
          </p:cNvPr>
          <p:cNvPicPr>
            <a:picLocks noChangeAspect="1"/>
          </p:cNvPicPr>
          <p:nvPr/>
        </p:nvPicPr>
        <p:blipFill>
          <a:blip r:embed="rId6"/>
          <a:stretch>
            <a:fillRect/>
          </a:stretch>
        </p:blipFill>
        <p:spPr>
          <a:xfrm>
            <a:off x="8817412" y="6508878"/>
            <a:ext cx="227570" cy="317685"/>
          </a:xfrm>
          <a:prstGeom prst="rect">
            <a:avLst/>
          </a:prstGeom>
        </p:spPr>
      </p:pic>
      <p:pic>
        <p:nvPicPr>
          <p:cNvPr id="16" name="Grafik 15">
            <a:extLst>
              <a:ext uri="{FF2B5EF4-FFF2-40B4-BE49-F238E27FC236}">
                <a16:creationId xmlns:a16="http://schemas.microsoft.com/office/drawing/2014/main" id="{4536B40B-25A3-F136-674B-FFC5E4A5931A}"/>
              </a:ext>
            </a:extLst>
          </p:cNvPr>
          <p:cNvPicPr>
            <a:picLocks noChangeAspect="1"/>
          </p:cNvPicPr>
          <p:nvPr/>
        </p:nvPicPr>
        <p:blipFill rotWithShape="1">
          <a:blip r:embed="rId7">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7" name="Grafik 16">
            <a:extLst>
              <a:ext uri="{FF2B5EF4-FFF2-40B4-BE49-F238E27FC236}">
                <a16:creationId xmlns:a16="http://schemas.microsoft.com/office/drawing/2014/main" id="{D71D8F97-FFF1-B516-03E7-0CDED9D3031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18" name="Grafik 17">
            <a:extLst>
              <a:ext uri="{FF2B5EF4-FFF2-40B4-BE49-F238E27FC236}">
                <a16:creationId xmlns:a16="http://schemas.microsoft.com/office/drawing/2014/main" id="{C86FBD59-6BEE-8FF8-4639-F859666E8503}"/>
              </a:ext>
            </a:extLst>
          </p:cNvPr>
          <p:cNvPicPr>
            <a:picLocks noChangeAspect="1"/>
          </p:cNvPicPr>
          <p:nvPr/>
        </p:nvPicPr>
        <p:blipFill>
          <a:blip r:embed="rId9"/>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31444599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feld 6">
            <a:extLst>
              <a:ext uri="{FF2B5EF4-FFF2-40B4-BE49-F238E27FC236}">
                <a16:creationId xmlns:a16="http://schemas.microsoft.com/office/drawing/2014/main" id="{E84D1AA0-C1DA-37FA-DA7C-F32A3966E247}"/>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pic>
        <p:nvPicPr>
          <p:cNvPr id="48" name="Grafik 47">
            <a:extLst>
              <a:ext uri="{FF2B5EF4-FFF2-40B4-BE49-F238E27FC236}">
                <a16:creationId xmlns:a16="http://schemas.microsoft.com/office/drawing/2014/main" id="{DE3798D6-6D1E-1B3A-08BB-22983A39B07B}"/>
              </a:ext>
            </a:extLst>
          </p:cNvPr>
          <p:cNvPicPr>
            <a:picLocks noChangeAspect="1"/>
          </p:cNvPicPr>
          <p:nvPr/>
        </p:nvPicPr>
        <p:blipFill>
          <a:blip r:embed="rId3"/>
          <a:stretch>
            <a:fillRect/>
          </a:stretch>
        </p:blipFill>
        <p:spPr>
          <a:xfrm>
            <a:off x="471034" y="39805"/>
            <a:ext cx="305454" cy="269518"/>
          </a:xfrm>
          <a:prstGeom prst="rect">
            <a:avLst/>
          </a:prstGeom>
        </p:spPr>
      </p:pic>
      <p:sp>
        <p:nvSpPr>
          <p:cNvPr id="49" name="Textfeld 48">
            <a:extLst>
              <a:ext uri="{FF2B5EF4-FFF2-40B4-BE49-F238E27FC236}">
                <a16:creationId xmlns:a16="http://schemas.microsoft.com/office/drawing/2014/main" id="{441671AA-7402-63D2-AD66-70C8EB30D02D}"/>
              </a:ext>
            </a:extLst>
          </p:cNvPr>
          <p:cNvSpPr txBox="1"/>
          <p:nvPr/>
        </p:nvSpPr>
        <p:spPr>
          <a:xfrm>
            <a:off x="742438" y="-10396"/>
            <a:ext cx="5973110" cy="369332"/>
          </a:xfrm>
          <a:prstGeom prst="rect">
            <a:avLst/>
          </a:prstGeom>
          <a:noFill/>
        </p:spPr>
        <p:txBody>
          <a:bodyPr wrap="none" rtlCol="0">
            <a:spAutoFit/>
          </a:bodyPr>
          <a:lstStyle/>
          <a:p>
            <a:r>
              <a:rPr lang="de-DE" dirty="0" err="1">
                <a:solidFill>
                  <a:srgbClr val="2E2239"/>
                </a:solidFill>
                <a:latin typeface="Berlin Sans FB Demi" panose="020E0802020502020306" pitchFamily="34" charset="0"/>
              </a:rPr>
              <a:t>Meet</a:t>
            </a:r>
            <a:r>
              <a:rPr lang="de-DE" dirty="0">
                <a:solidFill>
                  <a:srgbClr val="2E2239"/>
                </a:solidFill>
                <a:latin typeface="Berlin Sans FB Demi" panose="020E0802020502020306" pitchFamily="34" charset="0"/>
              </a:rPr>
              <a:t> </a:t>
            </a:r>
            <a:r>
              <a:rPr lang="de-DE" dirty="0" err="1">
                <a:solidFill>
                  <a:srgbClr val="2E2239"/>
                </a:solidFill>
                <a:latin typeface="Berlin Sans FB Demi" panose="020E0802020502020306" pitchFamily="34" charset="0"/>
              </a:rPr>
              <a:t>the</a:t>
            </a:r>
            <a:r>
              <a:rPr lang="de-DE" dirty="0">
                <a:solidFill>
                  <a:srgbClr val="2E2239"/>
                </a:solidFill>
                <a:latin typeface="Berlin Sans FB Demi" panose="020E0802020502020306" pitchFamily="34" charset="0"/>
              </a:rPr>
              <a:t> </a:t>
            </a:r>
            <a:r>
              <a:rPr lang="de-DE" dirty="0" err="1">
                <a:solidFill>
                  <a:srgbClr val="2E2239"/>
                </a:solidFill>
                <a:latin typeface="Berlin Sans FB Demi" panose="020E0802020502020306" pitchFamily="34" charset="0"/>
              </a:rPr>
              <a:t>Metaorganism</a:t>
            </a:r>
            <a:r>
              <a:rPr lang="de-DE" dirty="0">
                <a:solidFill>
                  <a:srgbClr val="2E2239"/>
                </a:solidFill>
                <a:latin typeface="Berlin Sans FB Demi" panose="020E0802020502020306" pitchFamily="34" charset="0"/>
              </a:rPr>
              <a:t>: Kapitel Gemeinschaftsdynamik</a:t>
            </a:r>
          </a:p>
        </p:txBody>
      </p:sp>
      <p:sp>
        <p:nvSpPr>
          <p:cNvPr id="4" name="Rechteck 3">
            <a:extLst>
              <a:ext uri="{FF2B5EF4-FFF2-40B4-BE49-F238E27FC236}">
                <a16:creationId xmlns:a16="http://schemas.microsoft.com/office/drawing/2014/main" id="{A3E16DD6-3A64-793A-69FC-7B0488D214E8}"/>
              </a:ext>
            </a:extLst>
          </p:cNvPr>
          <p:cNvSpPr/>
          <p:nvPr/>
        </p:nvSpPr>
        <p:spPr>
          <a:xfrm>
            <a:off x="7862796" y="2839669"/>
            <a:ext cx="444500" cy="404592"/>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4" name="Gerade Verbindung mit Pfeil 13">
            <a:extLst>
              <a:ext uri="{FF2B5EF4-FFF2-40B4-BE49-F238E27FC236}">
                <a16:creationId xmlns:a16="http://schemas.microsoft.com/office/drawing/2014/main" id="{62800389-01B0-1DD4-6BE6-2C4ECAC45A0D}"/>
              </a:ext>
            </a:extLst>
          </p:cNvPr>
          <p:cNvCxnSpPr>
            <a:cxnSpLocks/>
          </p:cNvCxnSpPr>
          <p:nvPr/>
        </p:nvCxnSpPr>
        <p:spPr>
          <a:xfrm flipH="1" flipV="1">
            <a:off x="8332696" y="3244260"/>
            <a:ext cx="444500" cy="56061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7" name="Grafik 16">
            <a:extLst>
              <a:ext uri="{FF2B5EF4-FFF2-40B4-BE49-F238E27FC236}">
                <a16:creationId xmlns:a16="http://schemas.microsoft.com/office/drawing/2014/main" id="{FA470EE5-8AEA-B25A-3DC1-9B0B4B9DF9F9}"/>
              </a:ext>
            </a:extLst>
          </p:cNvPr>
          <p:cNvPicPr>
            <a:picLocks noChangeAspect="1"/>
          </p:cNvPicPr>
          <p:nvPr/>
        </p:nvPicPr>
        <p:blipFill>
          <a:blip r:embed="rId4"/>
          <a:stretch>
            <a:fillRect/>
          </a:stretch>
        </p:blipFill>
        <p:spPr>
          <a:xfrm>
            <a:off x="739767" y="895248"/>
            <a:ext cx="11158890" cy="5385224"/>
          </a:xfrm>
          <a:prstGeom prst="rect">
            <a:avLst/>
          </a:prstGeom>
        </p:spPr>
      </p:pic>
      <p:pic>
        <p:nvPicPr>
          <p:cNvPr id="25" name="Grafik 24">
            <a:extLst>
              <a:ext uri="{FF2B5EF4-FFF2-40B4-BE49-F238E27FC236}">
                <a16:creationId xmlns:a16="http://schemas.microsoft.com/office/drawing/2014/main" id="{77C9A5B8-A98B-7E7E-6A16-6880325F3762}"/>
              </a:ext>
            </a:extLst>
          </p:cNvPr>
          <p:cNvPicPr>
            <a:picLocks noChangeAspect="1"/>
          </p:cNvPicPr>
          <p:nvPr/>
        </p:nvPicPr>
        <p:blipFill>
          <a:blip r:embed="rId5"/>
          <a:stretch>
            <a:fillRect/>
          </a:stretch>
        </p:blipFill>
        <p:spPr>
          <a:xfrm>
            <a:off x="9299927" y="1850368"/>
            <a:ext cx="2370844" cy="2383193"/>
          </a:xfrm>
          <a:prstGeom prst="rect">
            <a:avLst/>
          </a:prstGeom>
        </p:spPr>
      </p:pic>
      <p:sp>
        <p:nvSpPr>
          <p:cNvPr id="19" name="Rechteck: abgerundete Ecken 18">
            <a:extLst>
              <a:ext uri="{FF2B5EF4-FFF2-40B4-BE49-F238E27FC236}">
                <a16:creationId xmlns:a16="http://schemas.microsoft.com/office/drawing/2014/main" id="{C4B711F8-7527-9400-3EC0-78599B652179}"/>
              </a:ext>
            </a:extLst>
          </p:cNvPr>
          <p:cNvSpPr/>
          <p:nvPr/>
        </p:nvSpPr>
        <p:spPr>
          <a:xfrm>
            <a:off x="8920892" y="4308014"/>
            <a:ext cx="2921000" cy="1157121"/>
          </a:xfrm>
          <a:prstGeom prst="roundRect">
            <a:avLst/>
          </a:prstGeom>
          <a:solidFill>
            <a:srgbClr val="DAE3F3"/>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accent1">
                    <a:lumMod val="50000"/>
                  </a:schemeClr>
                </a:solidFill>
              </a:rPr>
              <a:t>Schritt 1: </a:t>
            </a:r>
            <a:r>
              <a:rPr lang="de-DE" dirty="0">
                <a:solidFill>
                  <a:schemeClr val="accent1">
                    <a:lumMod val="50000"/>
                  </a:schemeClr>
                </a:solidFill>
              </a:rPr>
              <a:t>Öffne das eBook mit dem QR-Code. Halte dafür das Tablet im Querformat.</a:t>
            </a:r>
          </a:p>
        </p:txBody>
      </p:sp>
      <p:pic>
        <p:nvPicPr>
          <p:cNvPr id="33" name="Grafik 32">
            <a:extLst>
              <a:ext uri="{FF2B5EF4-FFF2-40B4-BE49-F238E27FC236}">
                <a16:creationId xmlns:a16="http://schemas.microsoft.com/office/drawing/2014/main" id="{42F410EB-BC3C-1F53-D222-2782DE423363}"/>
              </a:ext>
            </a:extLst>
          </p:cNvPr>
          <p:cNvPicPr>
            <a:picLocks noChangeAspect="1"/>
          </p:cNvPicPr>
          <p:nvPr/>
        </p:nvPicPr>
        <p:blipFill>
          <a:blip r:embed="rId6"/>
          <a:stretch>
            <a:fillRect/>
          </a:stretch>
        </p:blipFill>
        <p:spPr>
          <a:xfrm>
            <a:off x="8817412" y="6508878"/>
            <a:ext cx="227570" cy="317685"/>
          </a:xfrm>
          <a:prstGeom prst="rect">
            <a:avLst/>
          </a:prstGeom>
        </p:spPr>
      </p:pic>
      <p:pic>
        <p:nvPicPr>
          <p:cNvPr id="35" name="Grafik 34">
            <a:extLst>
              <a:ext uri="{FF2B5EF4-FFF2-40B4-BE49-F238E27FC236}">
                <a16:creationId xmlns:a16="http://schemas.microsoft.com/office/drawing/2014/main" id="{9C1927DC-179A-F5B0-B530-92227A9C628B}"/>
              </a:ext>
            </a:extLst>
          </p:cNvPr>
          <p:cNvPicPr>
            <a:picLocks noChangeAspect="1"/>
          </p:cNvPicPr>
          <p:nvPr/>
        </p:nvPicPr>
        <p:blipFill rotWithShape="1">
          <a:blip r:embed="rId7">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37" name="Grafik 36">
            <a:extLst>
              <a:ext uri="{FF2B5EF4-FFF2-40B4-BE49-F238E27FC236}">
                <a16:creationId xmlns:a16="http://schemas.microsoft.com/office/drawing/2014/main" id="{F07C8CF8-0596-3DFF-0CD3-09984F1997A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39" name="Grafik 38">
            <a:extLst>
              <a:ext uri="{FF2B5EF4-FFF2-40B4-BE49-F238E27FC236}">
                <a16:creationId xmlns:a16="http://schemas.microsoft.com/office/drawing/2014/main" id="{4EE88AD6-7E8C-033A-1253-0F33998848F9}"/>
              </a:ext>
            </a:extLst>
          </p:cNvPr>
          <p:cNvPicPr>
            <a:picLocks noChangeAspect="1"/>
          </p:cNvPicPr>
          <p:nvPr/>
        </p:nvPicPr>
        <p:blipFill>
          <a:blip r:embed="rId9"/>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11514538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feld 6">
            <a:extLst>
              <a:ext uri="{FF2B5EF4-FFF2-40B4-BE49-F238E27FC236}">
                <a16:creationId xmlns:a16="http://schemas.microsoft.com/office/drawing/2014/main" id="{E84D1AA0-C1DA-37FA-DA7C-F32A3966E247}"/>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pic>
        <p:nvPicPr>
          <p:cNvPr id="48" name="Grafik 47">
            <a:extLst>
              <a:ext uri="{FF2B5EF4-FFF2-40B4-BE49-F238E27FC236}">
                <a16:creationId xmlns:a16="http://schemas.microsoft.com/office/drawing/2014/main" id="{DE3798D6-6D1E-1B3A-08BB-22983A39B07B}"/>
              </a:ext>
            </a:extLst>
          </p:cNvPr>
          <p:cNvPicPr>
            <a:picLocks noChangeAspect="1"/>
          </p:cNvPicPr>
          <p:nvPr/>
        </p:nvPicPr>
        <p:blipFill>
          <a:blip r:embed="rId3"/>
          <a:stretch>
            <a:fillRect/>
          </a:stretch>
        </p:blipFill>
        <p:spPr>
          <a:xfrm>
            <a:off x="471034" y="39805"/>
            <a:ext cx="305454" cy="269518"/>
          </a:xfrm>
          <a:prstGeom prst="rect">
            <a:avLst/>
          </a:prstGeom>
        </p:spPr>
      </p:pic>
      <p:sp>
        <p:nvSpPr>
          <p:cNvPr id="49" name="Textfeld 48">
            <a:extLst>
              <a:ext uri="{FF2B5EF4-FFF2-40B4-BE49-F238E27FC236}">
                <a16:creationId xmlns:a16="http://schemas.microsoft.com/office/drawing/2014/main" id="{441671AA-7402-63D2-AD66-70C8EB30D02D}"/>
              </a:ext>
            </a:extLst>
          </p:cNvPr>
          <p:cNvSpPr txBox="1"/>
          <p:nvPr/>
        </p:nvSpPr>
        <p:spPr>
          <a:xfrm>
            <a:off x="742438" y="-10396"/>
            <a:ext cx="5973110" cy="369332"/>
          </a:xfrm>
          <a:prstGeom prst="rect">
            <a:avLst/>
          </a:prstGeom>
          <a:noFill/>
        </p:spPr>
        <p:txBody>
          <a:bodyPr wrap="none" rtlCol="0">
            <a:spAutoFit/>
          </a:bodyPr>
          <a:lstStyle/>
          <a:p>
            <a:r>
              <a:rPr lang="de-DE" dirty="0" err="1">
                <a:solidFill>
                  <a:srgbClr val="2E2239"/>
                </a:solidFill>
                <a:latin typeface="Berlin Sans FB Demi" panose="020E0802020502020306" pitchFamily="34" charset="0"/>
              </a:rPr>
              <a:t>Meet</a:t>
            </a:r>
            <a:r>
              <a:rPr lang="de-DE" dirty="0">
                <a:solidFill>
                  <a:srgbClr val="2E2239"/>
                </a:solidFill>
                <a:latin typeface="Berlin Sans FB Demi" panose="020E0802020502020306" pitchFamily="34" charset="0"/>
              </a:rPr>
              <a:t> </a:t>
            </a:r>
            <a:r>
              <a:rPr lang="de-DE" dirty="0" err="1">
                <a:solidFill>
                  <a:srgbClr val="2E2239"/>
                </a:solidFill>
                <a:latin typeface="Berlin Sans FB Demi" panose="020E0802020502020306" pitchFamily="34" charset="0"/>
              </a:rPr>
              <a:t>the</a:t>
            </a:r>
            <a:r>
              <a:rPr lang="de-DE" dirty="0">
                <a:solidFill>
                  <a:srgbClr val="2E2239"/>
                </a:solidFill>
                <a:latin typeface="Berlin Sans FB Demi" panose="020E0802020502020306" pitchFamily="34" charset="0"/>
              </a:rPr>
              <a:t> </a:t>
            </a:r>
            <a:r>
              <a:rPr lang="de-DE" dirty="0" err="1">
                <a:solidFill>
                  <a:srgbClr val="2E2239"/>
                </a:solidFill>
                <a:latin typeface="Berlin Sans FB Demi" panose="020E0802020502020306" pitchFamily="34" charset="0"/>
              </a:rPr>
              <a:t>Metaorganism</a:t>
            </a:r>
            <a:r>
              <a:rPr lang="de-DE" dirty="0">
                <a:solidFill>
                  <a:srgbClr val="2E2239"/>
                </a:solidFill>
                <a:latin typeface="Berlin Sans FB Demi" panose="020E0802020502020306" pitchFamily="34" charset="0"/>
              </a:rPr>
              <a:t>: Kapitel Gemeinschaftsdynamik</a:t>
            </a:r>
          </a:p>
        </p:txBody>
      </p:sp>
      <p:pic>
        <p:nvPicPr>
          <p:cNvPr id="24" name="Grafik 23">
            <a:extLst>
              <a:ext uri="{FF2B5EF4-FFF2-40B4-BE49-F238E27FC236}">
                <a16:creationId xmlns:a16="http://schemas.microsoft.com/office/drawing/2014/main" id="{3F28EF2D-3D80-9761-707B-9EEEDDD53183}"/>
              </a:ext>
            </a:extLst>
          </p:cNvPr>
          <p:cNvPicPr>
            <a:picLocks noChangeAspect="1"/>
          </p:cNvPicPr>
          <p:nvPr/>
        </p:nvPicPr>
        <p:blipFill>
          <a:blip r:embed="rId4"/>
          <a:stretch>
            <a:fillRect/>
          </a:stretch>
        </p:blipFill>
        <p:spPr>
          <a:xfrm>
            <a:off x="573771" y="640359"/>
            <a:ext cx="7319696" cy="3515760"/>
          </a:xfrm>
          <a:prstGeom prst="rect">
            <a:avLst/>
          </a:prstGeom>
        </p:spPr>
      </p:pic>
      <p:sp>
        <p:nvSpPr>
          <p:cNvPr id="4" name="Rechteck 3">
            <a:extLst>
              <a:ext uri="{FF2B5EF4-FFF2-40B4-BE49-F238E27FC236}">
                <a16:creationId xmlns:a16="http://schemas.microsoft.com/office/drawing/2014/main" id="{A3E16DD6-3A64-793A-69FC-7B0488D214E8}"/>
              </a:ext>
            </a:extLst>
          </p:cNvPr>
          <p:cNvSpPr/>
          <p:nvPr/>
        </p:nvSpPr>
        <p:spPr>
          <a:xfrm>
            <a:off x="7634196" y="551913"/>
            <a:ext cx="444500" cy="404592"/>
          </a:xfrm>
          <a:prstGeom prst="rect">
            <a:avLst/>
          </a:prstGeom>
          <a:noFill/>
          <a:ln w="38100">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4" name="Gerade Verbindung mit Pfeil 13">
            <a:extLst>
              <a:ext uri="{FF2B5EF4-FFF2-40B4-BE49-F238E27FC236}">
                <a16:creationId xmlns:a16="http://schemas.microsoft.com/office/drawing/2014/main" id="{62800389-01B0-1DD4-6BE6-2C4ECAC45A0D}"/>
              </a:ext>
            </a:extLst>
          </p:cNvPr>
          <p:cNvCxnSpPr>
            <a:cxnSpLocks/>
          </p:cNvCxnSpPr>
          <p:nvPr/>
        </p:nvCxnSpPr>
        <p:spPr>
          <a:xfrm flipH="1" flipV="1">
            <a:off x="8104096" y="956504"/>
            <a:ext cx="444500" cy="560616"/>
          </a:xfrm>
          <a:prstGeom prst="straightConnector1">
            <a:avLst/>
          </a:prstGeom>
          <a:ln w="3810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Rechteck: abgerundete Ecken 10">
            <a:extLst>
              <a:ext uri="{FF2B5EF4-FFF2-40B4-BE49-F238E27FC236}">
                <a16:creationId xmlns:a16="http://schemas.microsoft.com/office/drawing/2014/main" id="{ABCC97FA-0F85-AA20-24CE-2AE77521A532}"/>
              </a:ext>
            </a:extLst>
          </p:cNvPr>
          <p:cNvSpPr/>
          <p:nvPr/>
        </p:nvSpPr>
        <p:spPr>
          <a:xfrm>
            <a:off x="8524706" y="900039"/>
            <a:ext cx="3036015" cy="1205341"/>
          </a:xfrm>
          <a:prstGeom prst="roundRect">
            <a:avLst/>
          </a:prstGeom>
          <a:solidFill>
            <a:srgbClr val="DAE3F3"/>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accent1">
                    <a:lumMod val="50000"/>
                  </a:schemeClr>
                </a:solidFill>
              </a:rPr>
              <a:t>Schritt 2: </a:t>
            </a:r>
            <a:r>
              <a:rPr lang="de-DE" dirty="0">
                <a:solidFill>
                  <a:schemeClr val="accent1">
                    <a:lumMod val="50000"/>
                  </a:schemeClr>
                </a:solidFill>
              </a:rPr>
              <a:t>Öffne die Gliederung von diesem Kapitel 2 „Gemeinschaftsdynamik“.</a:t>
            </a:r>
          </a:p>
        </p:txBody>
      </p:sp>
      <p:pic>
        <p:nvPicPr>
          <p:cNvPr id="19" name="Grafik 18">
            <a:extLst>
              <a:ext uri="{FF2B5EF4-FFF2-40B4-BE49-F238E27FC236}">
                <a16:creationId xmlns:a16="http://schemas.microsoft.com/office/drawing/2014/main" id="{53065C7B-EEE4-0CC6-AD5C-60F268699E8E}"/>
              </a:ext>
            </a:extLst>
          </p:cNvPr>
          <p:cNvPicPr>
            <a:picLocks noChangeAspect="1"/>
          </p:cNvPicPr>
          <p:nvPr/>
        </p:nvPicPr>
        <p:blipFill>
          <a:blip r:embed="rId5"/>
          <a:stretch>
            <a:fillRect/>
          </a:stretch>
        </p:blipFill>
        <p:spPr>
          <a:xfrm>
            <a:off x="8817412" y="6508878"/>
            <a:ext cx="227570" cy="317685"/>
          </a:xfrm>
          <a:prstGeom prst="rect">
            <a:avLst/>
          </a:prstGeom>
        </p:spPr>
      </p:pic>
      <p:pic>
        <p:nvPicPr>
          <p:cNvPr id="20" name="Grafik 19">
            <a:extLst>
              <a:ext uri="{FF2B5EF4-FFF2-40B4-BE49-F238E27FC236}">
                <a16:creationId xmlns:a16="http://schemas.microsoft.com/office/drawing/2014/main" id="{AC5D4FC6-908F-6EFC-573F-49620EA9BF6D}"/>
              </a:ext>
            </a:extLst>
          </p:cNvPr>
          <p:cNvPicPr>
            <a:picLocks noChangeAspect="1"/>
          </p:cNvPicPr>
          <p:nvPr/>
        </p:nvPicPr>
        <p:blipFill rotWithShape="1">
          <a:blip r:embed="rId6">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21" name="Grafik 20">
            <a:extLst>
              <a:ext uri="{FF2B5EF4-FFF2-40B4-BE49-F238E27FC236}">
                <a16:creationId xmlns:a16="http://schemas.microsoft.com/office/drawing/2014/main" id="{01D0D465-3ABF-C787-64E6-0A6000F9721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22" name="Grafik 21">
            <a:extLst>
              <a:ext uri="{FF2B5EF4-FFF2-40B4-BE49-F238E27FC236}">
                <a16:creationId xmlns:a16="http://schemas.microsoft.com/office/drawing/2014/main" id="{0A8575B4-0FDB-F8BF-5C84-16A5F39D7C79}"/>
              </a:ext>
            </a:extLst>
          </p:cNvPr>
          <p:cNvPicPr>
            <a:picLocks noChangeAspect="1"/>
          </p:cNvPicPr>
          <p:nvPr/>
        </p:nvPicPr>
        <p:blipFill>
          <a:blip r:embed="rId8"/>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28917198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feld 6">
            <a:extLst>
              <a:ext uri="{FF2B5EF4-FFF2-40B4-BE49-F238E27FC236}">
                <a16:creationId xmlns:a16="http://schemas.microsoft.com/office/drawing/2014/main" id="{E84D1AA0-C1DA-37FA-DA7C-F32A3966E247}"/>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pic>
        <p:nvPicPr>
          <p:cNvPr id="48" name="Grafik 47">
            <a:extLst>
              <a:ext uri="{FF2B5EF4-FFF2-40B4-BE49-F238E27FC236}">
                <a16:creationId xmlns:a16="http://schemas.microsoft.com/office/drawing/2014/main" id="{DE3798D6-6D1E-1B3A-08BB-22983A39B07B}"/>
              </a:ext>
            </a:extLst>
          </p:cNvPr>
          <p:cNvPicPr>
            <a:picLocks noChangeAspect="1"/>
          </p:cNvPicPr>
          <p:nvPr/>
        </p:nvPicPr>
        <p:blipFill>
          <a:blip r:embed="rId3"/>
          <a:stretch>
            <a:fillRect/>
          </a:stretch>
        </p:blipFill>
        <p:spPr>
          <a:xfrm>
            <a:off x="471034" y="39805"/>
            <a:ext cx="305454" cy="269518"/>
          </a:xfrm>
          <a:prstGeom prst="rect">
            <a:avLst/>
          </a:prstGeom>
        </p:spPr>
      </p:pic>
      <p:sp>
        <p:nvSpPr>
          <p:cNvPr id="49" name="Textfeld 48">
            <a:extLst>
              <a:ext uri="{FF2B5EF4-FFF2-40B4-BE49-F238E27FC236}">
                <a16:creationId xmlns:a16="http://schemas.microsoft.com/office/drawing/2014/main" id="{441671AA-7402-63D2-AD66-70C8EB30D02D}"/>
              </a:ext>
            </a:extLst>
          </p:cNvPr>
          <p:cNvSpPr txBox="1"/>
          <p:nvPr/>
        </p:nvSpPr>
        <p:spPr>
          <a:xfrm>
            <a:off x="742438" y="-10396"/>
            <a:ext cx="5973110" cy="369332"/>
          </a:xfrm>
          <a:prstGeom prst="rect">
            <a:avLst/>
          </a:prstGeom>
          <a:noFill/>
        </p:spPr>
        <p:txBody>
          <a:bodyPr wrap="none" rtlCol="0">
            <a:spAutoFit/>
          </a:bodyPr>
          <a:lstStyle/>
          <a:p>
            <a:r>
              <a:rPr lang="de-DE" dirty="0" err="1">
                <a:solidFill>
                  <a:srgbClr val="2E2239"/>
                </a:solidFill>
                <a:latin typeface="Berlin Sans FB Demi" panose="020E0802020502020306" pitchFamily="34" charset="0"/>
              </a:rPr>
              <a:t>Meet</a:t>
            </a:r>
            <a:r>
              <a:rPr lang="de-DE" dirty="0">
                <a:solidFill>
                  <a:srgbClr val="2E2239"/>
                </a:solidFill>
                <a:latin typeface="Berlin Sans FB Demi" panose="020E0802020502020306" pitchFamily="34" charset="0"/>
              </a:rPr>
              <a:t> </a:t>
            </a:r>
            <a:r>
              <a:rPr lang="de-DE" dirty="0" err="1">
                <a:solidFill>
                  <a:srgbClr val="2E2239"/>
                </a:solidFill>
                <a:latin typeface="Berlin Sans FB Demi" panose="020E0802020502020306" pitchFamily="34" charset="0"/>
              </a:rPr>
              <a:t>the</a:t>
            </a:r>
            <a:r>
              <a:rPr lang="de-DE" dirty="0">
                <a:solidFill>
                  <a:srgbClr val="2E2239"/>
                </a:solidFill>
                <a:latin typeface="Berlin Sans FB Demi" panose="020E0802020502020306" pitchFamily="34" charset="0"/>
              </a:rPr>
              <a:t> </a:t>
            </a:r>
            <a:r>
              <a:rPr lang="de-DE" dirty="0" err="1">
                <a:solidFill>
                  <a:srgbClr val="2E2239"/>
                </a:solidFill>
                <a:latin typeface="Berlin Sans FB Demi" panose="020E0802020502020306" pitchFamily="34" charset="0"/>
              </a:rPr>
              <a:t>Metaorganism</a:t>
            </a:r>
            <a:r>
              <a:rPr lang="de-DE" dirty="0">
                <a:solidFill>
                  <a:srgbClr val="2E2239"/>
                </a:solidFill>
                <a:latin typeface="Berlin Sans FB Demi" panose="020E0802020502020306" pitchFamily="34" charset="0"/>
              </a:rPr>
              <a:t>: Kapitel Gemeinschaftsdynamik</a:t>
            </a:r>
          </a:p>
        </p:txBody>
      </p:sp>
      <p:pic>
        <p:nvPicPr>
          <p:cNvPr id="24" name="Grafik 23">
            <a:extLst>
              <a:ext uri="{FF2B5EF4-FFF2-40B4-BE49-F238E27FC236}">
                <a16:creationId xmlns:a16="http://schemas.microsoft.com/office/drawing/2014/main" id="{3F28EF2D-3D80-9761-707B-9EEEDDD53183}"/>
              </a:ext>
            </a:extLst>
          </p:cNvPr>
          <p:cNvPicPr>
            <a:picLocks noChangeAspect="1"/>
          </p:cNvPicPr>
          <p:nvPr/>
        </p:nvPicPr>
        <p:blipFill>
          <a:blip r:embed="rId4"/>
          <a:stretch>
            <a:fillRect/>
          </a:stretch>
        </p:blipFill>
        <p:spPr>
          <a:xfrm>
            <a:off x="573771" y="640359"/>
            <a:ext cx="7319696" cy="3515760"/>
          </a:xfrm>
          <a:prstGeom prst="rect">
            <a:avLst/>
          </a:prstGeom>
        </p:spPr>
      </p:pic>
      <p:pic>
        <p:nvPicPr>
          <p:cNvPr id="9" name="Grafik 8">
            <a:extLst>
              <a:ext uri="{FF2B5EF4-FFF2-40B4-BE49-F238E27FC236}">
                <a16:creationId xmlns:a16="http://schemas.microsoft.com/office/drawing/2014/main" id="{DEF3FCBA-1943-9348-8025-CEA0110E8488}"/>
              </a:ext>
            </a:extLst>
          </p:cNvPr>
          <p:cNvPicPr>
            <a:picLocks noChangeAspect="1"/>
          </p:cNvPicPr>
          <p:nvPr/>
        </p:nvPicPr>
        <p:blipFill>
          <a:blip r:embed="rId5"/>
          <a:stretch>
            <a:fillRect/>
          </a:stretch>
        </p:blipFill>
        <p:spPr>
          <a:xfrm>
            <a:off x="4224347" y="2668214"/>
            <a:ext cx="7338239" cy="3515760"/>
          </a:xfrm>
          <a:prstGeom prst="rect">
            <a:avLst/>
          </a:prstGeom>
          <a:ln w="38100">
            <a:solidFill>
              <a:schemeClr val="accent1">
                <a:lumMod val="50000"/>
              </a:schemeClr>
            </a:solidFill>
          </a:ln>
        </p:spPr>
      </p:pic>
      <p:cxnSp>
        <p:nvCxnSpPr>
          <p:cNvPr id="10" name="Verbinder: gekrümmt 9">
            <a:extLst>
              <a:ext uri="{FF2B5EF4-FFF2-40B4-BE49-F238E27FC236}">
                <a16:creationId xmlns:a16="http://schemas.microsoft.com/office/drawing/2014/main" id="{1DD4A893-74BA-175F-AA14-5B1765390BCA}"/>
              </a:ext>
            </a:extLst>
          </p:cNvPr>
          <p:cNvCxnSpPr>
            <a:cxnSpLocks/>
          </p:cNvCxnSpPr>
          <p:nvPr/>
        </p:nvCxnSpPr>
        <p:spPr>
          <a:xfrm>
            <a:off x="7893467" y="800100"/>
            <a:ext cx="2290056" cy="1778000"/>
          </a:xfrm>
          <a:prstGeom prst="curvedConnector3">
            <a:avLst>
              <a:gd name="adj1" fmla="val 99911"/>
            </a:avLst>
          </a:prstGeom>
          <a:ln>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Rechteck: abgerundete Ecken 15">
            <a:extLst>
              <a:ext uri="{FF2B5EF4-FFF2-40B4-BE49-F238E27FC236}">
                <a16:creationId xmlns:a16="http://schemas.microsoft.com/office/drawing/2014/main" id="{D4101692-419E-0150-9621-CB2387FB23B4}"/>
              </a:ext>
            </a:extLst>
          </p:cNvPr>
          <p:cNvSpPr/>
          <p:nvPr/>
        </p:nvSpPr>
        <p:spPr>
          <a:xfrm>
            <a:off x="8524706" y="900039"/>
            <a:ext cx="3036015" cy="1205341"/>
          </a:xfrm>
          <a:prstGeom prst="roundRect">
            <a:avLst/>
          </a:prstGeom>
          <a:solidFill>
            <a:srgbClr val="DAE3F3"/>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accent1">
                    <a:lumMod val="50000"/>
                  </a:schemeClr>
                </a:solidFill>
              </a:rPr>
              <a:t>Schritt 2: </a:t>
            </a:r>
            <a:r>
              <a:rPr lang="de-DE" dirty="0">
                <a:solidFill>
                  <a:schemeClr val="accent1">
                    <a:lumMod val="50000"/>
                  </a:schemeClr>
                </a:solidFill>
              </a:rPr>
              <a:t>Öffne die Gliederung von diesem Kapitel 2 „Gemeinschaftsdynamik“.</a:t>
            </a:r>
          </a:p>
        </p:txBody>
      </p:sp>
      <p:pic>
        <p:nvPicPr>
          <p:cNvPr id="22" name="Grafik 21">
            <a:extLst>
              <a:ext uri="{FF2B5EF4-FFF2-40B4-BE49-F238E27FC236}">
                <a16:creationId xmlns:a16="http://schemas.microsoft.com/office/drawing/2014/main" id="{8A553C53-126A-9AC6-7515-AA1B80AE8267}"/>
              </a:ext>
            </a:extLst>
          </p:cNvPr>
          <p:cNvPicPr>
            <a:picLocks noChangeAspect="1"/>
          </p:cNvPicPr>
          <p:nvPr/>
        </p:nvPicPr>
        <p:blipFill>
          <a:blip r:embed="rId6"/>
          <a:stretch>
            <a:fillRect/>
          </a:stretch>
        </p:blipFill>
        <p:spPr>
          <a:xfrm>
            <a:off x="8817412" y="6508878"/>
            <a:ext cx="227570" cy="317685"/>
          </a:xfrm>
          <a:prstGeom prst="rect">
            <a:avLst/>
          </a:prstGeom>
        </p:spPr>
      </p:pic>
      <p:pic>
        <p:nvPicPr>
          <p:cNvPr id="23" name="Grafik 22">
            <a:extLst>
              <a:ext uri="{FF2B5EF4-FFF2-40B4-BE49-F238E27FC236}">
                <a16:creationId xmlns:a16="http://schemas.microsoft.com/office/drawing/2014/main" id="{7E00D7AD-98CC-02A9-5391-6E393EEF4929}"/>
              </a:ext>
            </a:extLst>
          </p:cNvPr>
          <p:cNvPicPr>
            <a:picLocks noChangeAspect="1"/>
          </p:cNvPicPr>
          <p:nvPr/>
        </p:nvPicPr>
        <p:blipFill rotWithShape="1">
          <a:blip r:embed="rId7">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25" name="Grafik 24">
            <a:extLst>
              <a:ext uri="{FF2B5EF4-FFF2-40B4-BE49-F238E27FC236}">
                <a16:creationId xmlns:a16="http://schemas.microsoft.com/office/drawing/2014/main" id="{D5CD1D89-E4FA-4AE4-88BC-48FD728A55A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26" name="Grafik 25">
            <a:extLst>
              <a:ext uri="{FF2B5EF4-FFF2-40B4-BE49-F238E27FC236}">
                <a16:creationId xmlns:a16="http://schemas.microsoft.com/office/drawing/2014/main" id="{01E0459A-108F-BC40-B498-F7BFD18358E0}"/>
              </a:ext>
            </a:extLst>
          </p:cNvPr>
          <p:cNvPicPr>
            <a:picLocks noChangeAspect="1"/>
          </p:cNvPicPr>
          <p:nvPr/>
        </p:nvPicPr>
        <p:blipFill>
          <a:blip r:embed="rId9"/>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15730442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feld 6">
            <a:extLst>
              <a:ext uri="{FF2B5EF4-FFF2-40B4-BE49-F238E27FC236}">
                <a16:creationId xmlns:a16="http://schemas.microsoft.com/office/drawing/2014/main" id="{E84D1AA0-C1DA-37FA-DA7C-F32A3966E247}"/>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sp>
        <p:nvSpPr>
          <p:cNvPr id="2" name="Rechteck: abgerundete Ecken 1">
            <a:extLst>
              <a:ext uri="{FF2B5EF4-FFF2-40B4-BE49-F238E27FC236}">
                <a16:creationId xmlns:a16="http://schemas.microsoft.com/office/drawing/2014/main" id="{60A78452-EDA6-E402-48F4-2DF4AC205162}"/>
              </a:ext>
            </a:extLst>
          </p:cNvPr>
          <p:cNvSpPr/>
          <p:nvPr/>
        </p:nvSpPr>
        <p:spPr>
          <a:xfrm>
            <a:off x="991734" y="5575389"/>
            <a:ext cx="2105436" cy="779536"/>
          </a:xfrm>
          <a:prstGeom prst="roundRect">
            <a:avLst/>
          </a:prstGeom>
          <a:solidFill>
            <a:srgbClr val="62BA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Expertengruppe 1: </a:t>
            </a:r>
            <a:r>
              <a:rPr lang="de-DE" sz="1400" dirty="0"/>
              <a:t>Mikrobiom und Krankheiten</a:t>
            </a:r>
          </a:p>
        </p:txBody>
      </p:sp>
      <p:sp>
        <p:nvSpPr>
          <p:cNvPr id="9" name="Rechteck: abgerundete Ecken 8">
            <a:extLst>
              <a:ext uri="{FF2B5EF4-FFF2-40B4-BE49-F238E27FC236}">
                <a16:creationId xmlns:a16="http://schemas.microsoft.com/office/drawing/2014/main" id="{D8930EB1-D389-68A9-9958-65C7C8BA18BA}"/>
              </a:ext>
            </a:extLst>
          </p:cNvPr>
          <p:cNvSpPr/>
          <p:nvPr/>
        </p:nvSpPr>
        <p:spPr>
          <a:xfrm>
            <a:off x="3196975" y="5575389"/>
            <a:ext cx="2105436" cy="775995"/>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Expertengruppe 2: </a:t>
            </a:r>
            <a:r>
              <a:rPr lang="de-DE" sz="1400" dirty="0"/>
              <a:t>Homöostase</a:t>
            </a:r>
          </a:p>
        </p:txBody>
      </p:sp>
      <p:sp>
        <p:nvSpPr>
          <p:cNvPr id="11" name="Rechteck: abgerundete Ecken 10">
            <a:extLst>
              <a:ext uri="{FF2B5EF4-FFF2-40B4-BE49-F238E27FC236}">
                <a16:creationId xmlns:a16="http://schemas.microsoft.com/office/drawing/2014/main" id="{E2C9DCD1-9D04-D1B9-4148-D65A06F434AF}"/>
              </a:ext>
            </a:extLst>
          </p:cNvPr>
          <p:cNvSpPr/>
          <p:nvPr/>
        </p:nvSpPr>
        <p:spPr>
          <a:xfrm>
            <a:off x="5402216" y="5567096"/>
            <a:ext cx="2105436" cy="775995"/>
          </a:xfrm>
          <a:prstGeom prst="roundRect">
            <a:avLst/>
          </a:prstGeom>
          <a:solidFill>
            <a:srgbClr val="D4CA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Expertengruppe 3: </a:t>
            </a:r>
            <a:r>
              <a:rPr lang="de-DE" sz="1400" dirty="0"/>
              <a:t>Dysbiose</a:t>
            </a:r>
          </a:p>
        </p:txBody>
      </p:sp>
      <p:sp>
        <p:nvSpPr>
          <p:cNvPr id="12" name="Rechteck: abgerundete Ecken 11">
            <a:extLst>
              <a:ext uri="{FF2B5EF4-FFF2-40B4-BE49-F238E27FC236}">
                <a16:creationId xmlns:a16="http://schemas.microsoft.com/office/drawing/2014/main" id="{89B096B7-35D5-D450-3755-20987B0F8E0D}"/>
              </a:ext>
            </a:extLst>
          </p:cNvPr>
          <p:cNvSpPr/>
          <p:nvPr/>
        </p:nvSpPr>
        <p:spPr>
          <a:xfrm>
            <a:off x="7607457" y="5553842"/>
            <a:ext cx="2105436" cy="775995"/>
          </a:xfrm>
          <a:prstGeom prst="roundRect">
            <a:avLst/>
          </a:prstGeom>
          <a:solidFill>
            <a:srgbClr val="E5C8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Expertengruppe 4: </a:t>
            </a:r>
            <a:r>
              <a:rPr lang="de-DE" sz="1400" dirty="0"/>
              <a:t>Leben als Gemeinschaft</a:t>
            </a:r>
          </a:p>
        </p:txBody>
      </p:sp>
      <p:sp>
        <p:nvSpPr>
          <p:cNvPr id="13" name="Rechteck: abgerundete Ecken 12">
            <a:extLst>
              <a:ext uri="{FF2B5EF4-FFF2-40B4-BE49-F238E27FC236}">
                <a16:creationId xmlns:a16="http://schemas.microsoft.com/office/drawing/2014/main" id="{58ACFDAB-1A6B-052A-2F4C-029362E0C59A}"/>
              </a:ext>
            </a:extLst>
          </p:cNvPr>
          <p:cNvSpPr/>
          <p:nvPr/>
        </p:nvSpPr>
        <p:spPr>
          <a:xfrm>
            <a:off x="9812698" y="5553841"/>
            <a:ext cx="2105436" cy="775995"/>
          </a:xfrm>
          <a:prstGeom prst="round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Expertengruppe 5: </a:t>
            </a:r>
            <a:r>
              <a:rPr lang="de-DE" sz="1400" dirty="0"/>
              <a:t>Interaktionen und Veränderlichkeit</a:t>
            </a:r>
          </a:p>
        </p:txBody>
      </p:sp>
      <p:pic>
        <p:nvPicPr>
          <p:cNvPr id="48" name="Grafik 47">
            <a:extLst>
              <a:ext uri="{FF2B5EF4-FFF2-40B4-BE49-F238E27FC236}">
                <a16:creationId xmlns:a16="http://schemas.microsoft.com/office/drawing/2014/main" id="{DE3798D6-6D1E-1B3A-08BB-22983A39B07B}"/>
              </a:ext>
            </a:extLst>
          </p:cNvPr>
          <p:cNvPicPr>
            <a:picLocks noChangeAspect="1"/>
          </p:cNvPicPr>
          <p:nvPr/>
        </p:nvPicPr>
        <p:blipFill>
          <a:blip r:embed="rId3"/>
          <a:stretch>
            <a:fillRect/>
          </a:stretch>
        </p:blipFill>
        <p:spPr>
          <a:xfrm>
            <a:off x="471034" y="39805"/>
            <a:ext cx="305454" cy="269518"/>
          </a:xfrm>
          <a:prstGeom prst="rect">
            <a:avLst/>
          </a:prstGeom>
        </p:spPr>
      </p:pic>
      <p:sp>
        <p:nvSpPr>
          <p:cNvPr id="49" name="Textfeld 48">
            <a:extLst>
              <a:ext uri="{FF2B5EF4-FFF2-40B4-BE49-F238E27FC236}">
                <a16:creationId xmlns:a16="http://schemas.microsoft.com/office/drawing/2014/main" id="{441671AA-7402-63D2-AD66-70C8EB30D02D}"/>
              </a:ext>
            </a:extLst>
          </p:cNvPr>
          <p:cNvSpPr txBox="1"/>
          <p:nvPr/>
        </p:nvSpPr>
        <p:spPr>
          <a:xfrm>
            <a:off x="742438" y="-10396"/>
            <a:ext cx="5973110" cy="369332"/>
          </a:xfrm>
          <a:prstGeom prst="rect">
            <a:avLst/>
          </a:prstGeom>
          <a:noFill/>
        </p:spPr>
        <p:txBody>
          <a:bodyPr wrap="none" rtlCol="0">
            <a:spAutoFit/>
          </a:bodyPr>
          <a:lstStyle/>
          <a:p>
            <a:r>
              <a:rPr lang="de-DE" dirty="0" err="1">
                <a:solidFill>
                  <a:srgbClr val="2E2239"/>
                </a:solidFill>
                <a:latin typeface="Berlin Sans FB Demi" panose="020E0802020502020306" pitchFamily="34" charset="0"/>
              </a:rPr>
              <a:t>Meet</a:t>
            </a:r>
            <a:r>
              <a:rPr lang="de-DE" dirty="0">
                <a:solidFill>
                  <a:srgbClr val="2E2239"/>
                </a:solidFill>
                <a:latin typeface="Berlin Sans FB Demi" panose="020E0802020502020306" pitchFamily="34" charset="0"/>
              </a:rPr>
              <a:t> </a:t>
            </a:r>
            <a:r>
              <a:rPr lang="de-DE" dirty="0" err="1">
                <a:solidFill>
                  <a:srgbClr val="2E2239"/>
                </a:solidFill>
                <a:latin typeface="Berlin Sans FB Demi" panose="020E0802020502020306" pitchFamily="34" charset="0"/>
              </a:rPr>
              <a:t>the</a:t>
            </a:r>
            <a:r>
              <a:rPr lang="de-DE" dirty="0">
                <a:solidFill>
                  <a:srgbClr val="2E2239"/>
                </a:solidFill>
                <a:latin typeface="Berlin Sans FB Demi" panose="020E0802020502020306" pitchFamily="34" charset="0"/>
              </a:rPr>
              <a:t> </a:t>
            </a:r>
            <a:r>
              <a:rPr lang="de-DE" dirty="0" err="1">
                <a:solidFill>
                  <a:srgbClr val="2E2239"/>
                </a:solidFill>
                <a:latin typeface="Berlin Sans FB Demi" panose="020E0802020502020306" pitchFamily="34" charset="0"/>
              </a:rPr>
              <a:t>Metaorganism</a:t>
            </a:r>
            <a:r>
              <a:rPr lang="de-DE" dirty="0">
                <a:solidFill>
                  <a:srgbClr val="2E2239"/>
                </a:solidFill>
                <a:latin typeface="Berlin Sans FB Demi" panose="020E0802020502020306" pitchFamily="34" charset="0"/>
              </a:rPr>
              <a:t>: Kapitel Gemeinschaftsdynamik</a:t>
            </a:r>
          </a:p>
        </p:txBody>
      </p:sp>
      <p:pic>
        <p:nvPicPr>
          <p:cNvPr id="50" name="Grafik 49">
            <a:extLst>
              <a:ext uri="{FF2B5EF4-FFF2-40B4-BE49-F238E27FC236}">
                <a16:creationId xmlns:a16="http://schemas.microsoft.com/office/drawing/2014/main" id="{14690AF3-5A56-841D-139F-4B145E82767F}"/>
              </a:ext>
            </a:extLst>
          </p:cNvPr>
          <p:cNvPicPr>
            <a:picLocks noChangeAspect="1"/>
          </p:cNvPicPr>
          <p:nvPr/>
        </p:nvPicPr>
        <p:blipFill>
          <a:blip r:embed="rId4"/>
          <a:srcRect b="4421"/>
          <a:stretch/>
        </p:blipFill>
        <p:spPr>
          <a:xfrm>
            <a:off x="2679603" y="424917"/>
            <a:ext cx="3597379" cy="4975531"/>
          </a:xfrm>
          <a:prstGeom prst="rect">
            <a:avLst/>
          </a:prstGeom>
        </p:spPr>
      </p:pic>
      <p:pic>
        <p:nvPicPr>
          <p:cNvPr id="52" name="Grafik 51">
            <a:extLst>
              <a:ext uri="{FF2B5EF4-FFF2-40B4-BE49-F238E27FC236}">
                <a16:creationId xmlns:a16="http://schemas.microsoft.com/office/drawing/2014/main" id="{5EA55E93-3BC3-D72E-9A84-8E63313BA2B9}"/>
              </a:ext>
            </a:extLst>
          </p:cNvPr>
          <p:cNvPicPr>
            <a:picLocks noChangeAspect="1"/>
          </p:cNvPicPr>
          <p:nvPr/>
        </p:nvPicPr>
        <p:blipFill>
          <a:blip r:embed="rId5"/>
          <a:stretch>
            <a:fillRect/>
          </a:stretch>
        </p:blipFill>
        <p:spPr>
          <a:xfrm>
            <a:off x="6454934" y="1987281"/>
            <a:ext cx="4007056" cy="3378374"/>
          </a:xfrm>
          <a:prstGeom prst="rect">
            <a:avLst/>
          </a:prstGeom>
        </p:spPr>
      </p:pic>
      <p:sp>
        <p:nvSpPr>
          <p:cNvPr id="53" name="Rechteck: abgerundete Ecken 52">
            <a:extLst>
              <a:ext uri="{FF2B5EF4-FFF2-40B4-BE49-F238E27FC236}">
                <a16:creationId xmlns:a16="http://schemas.microsoft.com/office/drawing/2014/main" id="{0F3E03D7-50F2-E47A-57B4-DBB7E024E066}"/>
              </a:ext>
            </a:extLst>
          </p:cNvPr>
          <p:cNvSpPr/>
          <p:nvPr/>
        </p:nvSpPr>
        <p:spPr>
          <a:xfrm>
            <a:off x="6715548" y="537645"/>
            <a:ext cx="3036015" cy="1205341"/>
          </a:xfrm>
          <a:prstGeom prst="roundRect">
            <a:avLst/>
          </a:prstGeom>
          <a:solidFill>
            <a:srgbClr val="DAE3F3"/>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accent1">
                    <a:lumMod val="50000"/>
                  </a:schemeClr>
                </a:solidFill>
              </a:rPr>
              <a:t>Schritt 3: Nutze die farbliche Markierung, um die passenden Texte für deine Expertengruppe zu öffnen.</a:t>
            </a:r>
            <a:endParaRPr lang="de-DE" dirty="0">
              <a:solidFill>
                <a:schemeClr val="accent1">
                  <a:lumMod val="50000"/>
                </a:schemeClr>
              </a:solidFill>
            </a:endParaRPr>
          </a:p>
        </p:txBody>
      </p:sp>
      <p:sp>
        <p:nvSpPr>
          <p:cNvPr id="54" name="Rechteck 53">
            <a:extLst>
              <a:ext uri="{FF2B5EF4-FFF2-40B4-BE49-F238E27FC236}">
                <a16:creationId xmlns:a16="http://schemas.microsoft.com/office/drawing/2014/main" id="{F5999421-BFCC-A584-F310-C36F13E7593E}"/>
              </a:ext>
            </a:extLst>
          </p:cNvPr>
          <p:cNvSpPr/>
          <p:nvPr/>
        </p:nvSpPr>
        <p:spPr>
          <a:xfrm>
            <a:off x="3196975" y="4125019"/>
            <a:ext cx="2746625" cy="408881"/>
          </a:xfrm>
          <a:prstGeom prst="rect">
            <a:avLst/>
          </a:prstGeom>
          <a:solidFill>
            <a:srgbClr val="62BAB0">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5" name="Rechteck 54">
            <a:extLst>
              <a:ext uri="{FF2B5EF4-FFF2-40B4-BE49-F238E27FC236}">
                <a16:creationId xmlns:a16="http://schemas.microsoft.com/office/drawing/2014/main" id="{0DA85313-2B53-637D-7B17-52147C3A989E}"/>
              </a:ext>
            </a:extLst>
          </p:cNvPr>
          <p:cNvSpPr/>
          <p:nvPr/>
        </p:nvSpPr>
        <p:spPr>
          <a:xfrm>
            <a:off x="3196975" y="2324100"/>
            <a:ext cx="1344731" cy="194189"/>
          </a:xfrm>
          <a:prstGeom prst="rect">
            <a:avLst/>
          </a:prstGeom>
          <a:solidFill>
            <a:schemeClr val="accent5">
              <a:alpha val="2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6" name="Rechteck 55">
            <a:extLst>
              <a:ext uri="{FF2B5EF4-FFF2-40B4-BE49-F238E27FC236}">
                <a16:creationId xmlns:a16="http://schemas.microsoft.com/office/drawing/2014/main" id="{0DAC21B9-84D0-18FE-EFE4-9E4D74294B9F}"/>
              </a:ext>
            </a:extLst>
          </p:cNvPr>
          <p:cNvSpPr/>
          <p:nvPr/>
        </p:nvSpPr>
        <p:spPr>
          <a:xfrm>
            <a:off x="3196975" y="3485969"/>
            <a:ext cx="906165" cy="194189"/>
          </a:xfrm>
          <a:prstGeom prst="rect">
            <a:avLst/>
          </a:prstGeom>
          <a:solidFill>
            <a:schemeClr val="accent5">
              <a:alpha val="2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7" name="Rechteck 56">
            <a:extLst>
              <a:ext uri="{FF2B5EF4-FFF2-40B4-BE49-F238E27FC236}">
                <a16:creationId xmlns:a16="http://schemas.microsoft.com/office/drawing/2014/main" id="{32F0136D-179A-2251-71B9-6CA3A2E296F0}"/>
              </a:ext>
            </a:extLst>
          </p:cNvPr>
          <p:cNvSpPr/>
          <p:nvPr/>
        </p:nvSpPr>
        <p:spPr>
          <a:xfrm>
            <a:off x="4541706" y="2319595"/>
            <a:ext cx="1401893" cy="198694"/>
          </a:xfrm>
          <a:prstGeom prst="rect">
            <a:avLst/>
          </a:prstGeom>
          <a:solidFill>
            <a:srgbClr val="D4CAFA">
              <a:alpha val="3490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8" name="Rechteck 57">
            <a:extLst>
              <a:ext uri="{FF2B5EF4-FFF2-40B4-BE49-F238E27FC236}">
                <a16:creationId xmlns:a16="http://schemas.microsoft.com/office/drawing/2014/main" id="{6505F0A7-A88C-9CF8-F3F1-2ADF29A8E4FD}"/>
              </a:ext>
            </a:extLst>
          </p:cNvPr>
          <p:cNvSpPr/>
          <p:nvPr/>
        </p:nvSpPr>
        <p:spPr>
          <a:xfrm>
            <a:off x="4103141" y="3485969"/>
            <a:ext cx="1002260" cy="194189"/>
          </a:xfrm>
          <a:prstGeom prst="rect">
            <a:avLst/>
          </a:prstGeom>
          <a:solidFill>
            <a:srgbClr val="D4CAFA">
              <a:alpha val="3490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9" name="Rechteck 58">
            <a:extLst>
              <a:ext uri="{FF2B5EF4-FFF2-40B4-BE49-F238E27FC236}">
                <a16:creationId xmlns:a16="http://schemas.microsoft.com/office/drawing/2014/main" id="{21875EC5-E986-8B91-A1CA-488F763FB633}"/>
              </a:ext>
            </a:extLst>
          </p:cNvPr>
          <p:cNvSpPr/>
          <p:nvPr/>
        </p:nvSpPr>
        <p:spPr>
          <a:xfrm>
            <a:off x="7056569" y="2220248"/>
            <a:ext cx="2694994" cy="408880"/>
          </a:xfrm>
          <a:prstGeom prst="rect">
            <a:avLst/>
          </a:prstGeom>
          <a:solidFill>
            <a:srgbClr val="D4CAFA">
              <a:alpha val="3490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1" name="Rechteck 60">
            <a:extLst>
              <a:ext uri="{FF2B5EF4-FFF2-40B4-BE49-F238E27FC236}">
                <a16:creationId xmlns:a16="http://schemas.microsoft.com/office/drawing/2014/main" id="{01E46CFE-741D-D39F-9247-F7D5F1AE6C98}"/>
              </a:ext>
            </a:extLst>
          </p:cNvPr>
          <p:cNvSpPr/>
          <p:nvPr/>
        </p:nvSpPr>
        <p:spPr>
          <a:xfrm>
            <a:off x="3196973" y="2518290"/>
            <a:ext cx="2746625" cy="166648"/>
          </a:xfrm>
          <a:prstGeom prst="rect">
            <a:avLst/>
          </a:prstGeom>
          <a:solidFill>
            <a:srgbClr val="E5C85D">
              <a:alpha val="3490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2" name="Rechteck 61">
            <a:extLst>
              <a:ext uri="{FF2B5EF4-FFF2-40B4-BE49-F238E27FC236}">
                <a16:creationId xmlns:a16="http://schemas.microsoft.com/office/drawing/2014/main" id="{0B56E914-A71F-FFEB-01D5-D05F7F6B92C2}"/>
              </a:ext>
            </a:extLst>
          </p:cNvPr>
          <p:cNvSpPr/>
          <p:nvPr/>
        </p:nvSpPr>
        <p:spPr>
          <a:xfrm>
            <a:off x="5105401" y="3485969"/>
            <a:ext cx="824510" cy="194189"/>
          </a:xfrm>
          <a:prstGeom prst="rect">
            <a:avLst/>
          </a:prstGeom>
          <a:solidFill>
            <a:srgbClr val="E5C85D">
              <a:alpha val="3490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3" name="Rechteck 62">
            <a:extLst>
              <a:ext uri="{FF2B5EF4-FFF2-40B4-BE49-F238E27FC236}">
                <a16:creationId xmlns:a16="http://schemas.microsoft.com/office/drawing/2014/main" id="{1EEC7C72-2D41-215F-E459-FD21D7FDEDA9}"/>
              </a:ext>
            </a:extLst>
          </p:cNvPr>
          <p:cNvSpPr/>
          <p:nvPr/>
        </p:nvSpPr>
        <p:spPr>
          <a:xfrm>
            <a:off x="3183286" y="3721522"/>
            <a:ext cx="2746625" cy="374032"/>
          </a:xfrm>
          <a:prstGeom prst="rect">
            <a:avLst/>
          </a:prstGeom>
          <a:solidFill>
            <a:srgbClr val="E5C85D">
              <a:alpha val="3490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4" name="Rechteck 63">
            <a:extLst>
              <a:ext uri="{FF2B5EF4-FFF2-40B4-BE49-F238E27FC236}">
                <a16:creationId xmlns:a16="http://schemas.microsoft.com/office/drawing/2014/main" id="{A55FEBC8-76C7-35AE-8852-8AABE5C8E567}"/>
              </a:ext>
            </a:extLst>
          </p:cNvPr>
          <p:cNvSpPr/>
          <p:nvPr/>
        </p:nvSpPr>
        <p:spPr>
          <a:xfrm>
            <a:off x="3196975" y="2925716"/>
            <a:ext cx="2774001" cy="332755"/>
          </a:xfrm>
          <a:prstGeom prst="rect">
            <a:avLst/>
          </a:prstGeom>
          <a:solidFill>
            <a:schemeClr val="bg2">
              <a:lumMod val="50000"/>
              <a:alpha val="3490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5" name="Rechteck 64">
            <a:extLst>
              <a:ext uri="{FF2B5EF4-FFF2-40B4-BE49-F238E27FC236}">
                <a16:creationId xmlns:a16="http://schemas.microsoft.com/office/drawing/2014/main" id="{A1CB9911-7D85-C4D2-6322-9EE7EF86172F}"/>
              </a:ext>
            </a:extLst>
          </p:cNvPr>
          <p:cNvSpPr/>
          <p:nvPr/>
        </p:nvSpPr>
        <p:spPr>
          <a:xfrm>
            <a:off x="3169597" y="4563365"/>
            <a:ext cx="2774001" cy="332755"/>
          </a:xfrm>
          <a:prstGeom prst="rect">
            <a:avLst/>
          </a:prstGeom>
          <a:solidFill>
            <a:schemeClr val="bg2">
              <a:lumMod val="50000"/>
              <a:alpha val="3490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6" name="Ellipse 65">
            <a:extLst>
              <a:ext uri="{FF2B5EF4-FFF2-40B4-BE49-F238E27FC236}">
                <a16:creationId xmlns:a16="http://schemas.microsoft.com/office/drawing/2014/main" id="{AA693B9D-9238-F86F-DB13-057E38BC1FB4}"/>
              </a:ext>
            </a:extLst>
          </p:cNvPr>
          <p:cNvSpPr/>
          <p:nvPr/>
        </p:nvSpPr>
        <p:spPr>
          <a:xfrm>
            <a:off x="2984657" y="4138598"/>
            <a:ext cx="177949" cy="190861"/>
          </a:xfrm>
          <a:prstGeom prst="ellipse">
            <a:avLst/>
          </a:prstGeom>
          <a:solidFill>
            <a:srgbClr val="62BA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t>1</a:t>
            </a:r>
          </a:p>
        </p:txBody>
      </p:sp>
      <p:sp>
        <p:nvSpPr>
          <p:cNvPr id="67" name="Ellipse 66">
            <a:extLst>
              <a:ext uri="{FF2B5EF4-FFF2-40B4-BE49-F238E27FC236}">
                <a16:creationId xmlns:a16="http://schemas.microsoft.com/office/drawing/2014/main" id="{6267A8A0-9583-5211-8D31-B84B1A79FAC4}"/>
              </a:ext>
            </a:extLst>
          </p:cNvPr>
          <p:cNvSpPr/>
          <p:nvPr/>
        </p:nvSpPr>
        <p:spPr>
          <a:xfrm>
            <a:off x="2984656" y="3487632"/>
            <a:ext cx="177949" cy="190861"/>
          </a:xfrm>
          <a:prstGeom prst="ellipse">
            <a:avLst/>
          </a:prstGeom>
          <a:solidFill>
            <a:srgbClr val="E5C8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t>4</a:t>
            </a:r>
          </a:p>
        </p:txBody>
      </p:sp>
      <p:sp>
        <p:nvSpPr>
          <p:cNvPr id="68" name="Ellipse 67">
            <a:extLst>
              <a:ext uri="{FF2B5EF4-FFF2-40B4-BE49-F238E27FC236}">
                <a16:creationId xmlns:a16="http://schemas.microsoft.com/office/drawing/2014/main" id="{BEA17ECB-623E-0EF9-B424-E99D6B25E3DA}"/>
              </a:ext>
            </a:extLst>
          </p:cNvPr>
          <p:cNvSpPr/>
          <p:nvPr/>
        </p:nvSpPr>
        <p:spPr>
          <a:xfrm>
            <a:off x="2792066" y="2316557"/>
            <a:ext cx="177949" cy="190861"/>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t>2</a:t>
            </a:r>
          </a:p>
        </p:txBody>
      </p:sp>
      <p:sp>
        <p:nvSpPr>
          <p:cNvPr id="69" name="Ellipse 68">
            <a:extLst>
              <a:ext uri="{FF2B5EF4-FFF2-40B4-BE49-F238E27FC236}">
                <a16:creationId xmlns:a16="http://schemas.microsoft.com/office/drawing/2014/main" id="{2037A64F-E91C-2819-F664-4884AC6D11B7}"/>
              </a:ext>
            </a:extLst>
          </p:cNvPr>
          <p:cNvSpPr/>
          <p:nvPr/>
        </p:nvSpPr>
        <p:spPr>
          <a:xfrm>
            <a:off x="2991551" y="2316557"/>
            <a:ext cx="177949" cy="190861"/>
          </a:xfrm>
          <a:prstGeom prst="ellipse">
            <a:avLst/>
          </a:prstGeom>
          <a:solidFill>
            <a:srgbClr val="D4CA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t>3</a:t>
            </a:r>
          </a:p>
        </p:txBody>
      </p:sp>
      <p:sp>
        <p:nvSpPr>
          <p:cNvPr id="70" name="Ellipse 69">
            <a:extLst>
              <a:ext uri="{FF2B5EF4-FFF2-40B4-BE49-F238E27FC236}">
                <a16:creationId xmlns:a16="http://schemas.microsoft.com/office/drawing/2014/main" id="{DABA7DEE-697D-2DEF-8555-A8664C2000C3}"/>
              </a:ext>
            </a:extLst>
          </p:cNvPr>
          <p:cNvSpPr/>
          <p:nvPr/>
        </p:nvSpPr>
        <p:spPr>
          <a:xfrm>
            <a:off x="2592581" y="3485969"/>
            <a:ext cx="177949" cy="190861"/>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t>2</a:t>
            </a:r>
          </a:p>
        </p:txBody>
      </p:sp>
      <p:sp>
        <p:nvSpPr>
          <p:cNvPr id="71" name="Ellipse 70">
            <a:extLst>
              <a:ext uri="{FF2B5EF4-FFF2-40B4-BE49-F238E27FC236}">
                <a16:creationId xmlns:a16="http://schemas.microsoft.com/office/drawing/2014/main" id="{A85DECEF-9AF6-9D5C-4157-FFA6EF6B4168}"/>
              </a:ext>
            </a:extLst>
          </p:cNvPr>
          <p:cNvSpPr/>
          <p:nvPr/>
        </p:nvSpPr>
        <p:spPr>
          <a:xfrm>
            <a:off x="2792066" y="3485969"/>
            <a:ext cx="177949" cy="190861"/>
          </a:xfrm>
          <a:prstGeom prst="ellipse">
            <a:avLst/>
          </a:prstGeom>
          <a:solidFill>
            <a:srgbClr val="D4CA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t>3</a:t>
            </a:r>
          </a:p>
        </p:txBody>
      </p:sp>
      <p:sp>
        <p:nvSpPr>
          <p:cNvPr id="72" name="Ellipse 71">
            <a:extLst>
              <a:ext uri="{FF2B5EF4-FFF2-40B4-BE49-F238E27FC236}">
                <a16:creationId xmlns:a16="http://schemas.microsoft.com/office/drawing/2014/main" id="{F114402F-53EB-57CD-2D6C-691C2015D0E7}"/>
              </a:ext>
            </a:extLst>
          </p:cNvPr>
          <p:cNvSpPr/>
          <p:nvPr/>
        </p:nvSpPr>
        <p:spPr>
          <a:xfrm>
            <a:off x="2991381" y="2527347"/>
            <a:ext cx="177949" cy="190861"/>
          </a:xfrm>
          <a:prstGeom prst="ellipse">
            <a:avLst/>
          </a:prstGeom>
          <a:solidFill>
            <a:srgbClr val="E5C8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t>4</a:t>
            </a:r>
          </a:p>
        </p:txBody>
      </p:sp>
      <p:sp>
        <p:nvSpPr>
          <p:cNvPr id="73" name="Ellipse 72">
            <a:extLst>
              <a:ext uri="{FF2B5EF4-FFF2-40B4-BE49-F238E27FC236}">
                <a16:creationId xmlns:a16="http://schemas.microsoft.com/office/drawing/2014/main" id="{BA91815A-2610-FA3E-1C91-DCBDDBD1BA5E}"/>
              </a:ext>
            </a:extLst>
          </p:cNvPr>
          <p:cNvSpPr/>
          <p:nvPr/>
        </p:nvSpPr>
        <p:spPr>
          <a:xfrm>
            <a:off x="2991380" y="3736947"/>
            <a:ext cx="177949" cy="190861"/>
          </a:xfrm>
          <a:prstGeom prst="ellipse">
            <a:avLst/>
          </a:prstGeom>
          <a:solidFill>
            <a:srgbClr val="E5C8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t>4</a:t>
            </a:r>
          </a:p>
        </p:txBody>
      </p:sp>
      <p:sp>
        <p:nvSpPr>
          <p:cNvPr id="75" name="Ellipse 74">
            <a:extLst>
              <a:ext uri="{FF2B5EF4-FFF2-40B4-BE49-F238E27FC236}">
                <a16:creationId xmlns:a16="http://schemas.microsoft.com/office/drawing/2014/main" id="{9C6B6B0B-90D1-1F1D-291E-C796DE3792CC}"/>
              </a:ext>
            </a:extLst>
          </p:cNvPr>
          <p:cNvSpPr/>
          <p:nvPr/>
        </p:nvSpPr>
        <p:spPr>
          <a:xfrm>
            <a:off x="6870533" y="2221126"/>
            <a:ext cx="177949" cy="190861"/>
          </a:xfrm>
          <a:prstGeom prst="ellipse">
            <a:avLst/>
          </a:prstGeom>
          <a:solidFill>
            <a:srgbClr val="D4CA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t>3</a:t>
            </a:r>
          </a:p>
        </p:txBody>
      </p:sp>
      <p:sp>
        <p:nvSpPr>
          <p:cNvPr id="76" name="Ellipse 75">
            <a:extLst>
              <a:ext uri="{FF2B5EF4-FFF2-40B4-BE49-F238E27FC236}">
                <a16:creationId xmlns:a16="http://schemas.microsoft.com/office/drawing/2014/main" id="{FF988532-48F5-AFC3-06B6-9E6AF4BA020F}"/>
              </a:ext>
            </a:extLst>
          </p:cNvPr>
          <p:cNvSpPr/>
          <p:nvPr/>
        </p:nvSpPr>
        <p:spPr>
          <a:xfrm>
            <a:off x="2986440" y="2921357"/>
            <a:ext cx="177949" cy="190861"/>
          </a:xfrm>
          <a:prstGeom prst="ellipse">
            <a:avLst/>
          </a:prstGeom>
          <a:solidFill>
            <a:srgbClr val="76717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t>5</a:t>
            </a:r>
          </a:p>
        </p:txBody>
      </p:sp>
      <p:sp>
        <p:nvSpPr>
          <p:cNvPr id="78" name="Ellipse 77">
            <a:extLst>
              <a:ext uri="{FF2B5EF4-FFF2-40B4-BE49-F238E27FC236}">
                <a16:creationId xmlns:a16="http://schemas.microsoft.com/office/drawing/2014/main" id="{ECC0C371-13D3-14F2-D4AE-98CB395D9F36}"/>
              </a:ext>
            </a:extLst>
          </p:cNvPr>
          <p:cNvSpPr/>
          <p:nvPr/>
        </p:nvSpPr>
        <p:spPr>
          <a:xfrm>
            <a:off x="2984656" y="4552537"/>
            <a:ext cx="177949" cy="190861"/>
          </a:xfrm>
          <a:prstGeom prst="ellipse">
            <a:avLst/>
          </a:prstGeom>
          <a:solidFill>
            <a:srgbClr val="76717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t>5</a:t>
            </a:r>
          </a:p>
        </p:txBody>
      </p:sp>
      <p:sp>
        <p:nvSpPr>
          <p:cNvPr id="80" name="Rechteck 79">
            <a:extLst>
              <a:ext uri="{FF2B5EF4-FFF2-40B4-BE49-F238E27FC236}">
                <a16:creationId xmlns:a16="http://schemas.microsoft.com/office/drawing/2014/main" id="{48295D5C-81F7-3B78-2B7F-DA8F57F0713C}"/>
              </a:ext>
            </a:extLst>
          </p:cNvPr>
          <p:cNvSpPr/>
          <p:nvPr/>
        </p:nvSpPr>
        <p:spPr>
          <a:xfrm>
            <a:off x="1025297" y="1182635"/>
            <a:ext cx="1328864" cy="269518"/>
          </a:xfrm>
          <a:prstGeom prst="rect">
            <a:avLst/>
          </a:prstGeom>
          <a:solidFill>
            <a:srgbClr val="62BAB0">
              <a:alpha val="2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lumMod val="75000"/>
                  </a:schemeClr>
                </a:solidFill>
              </a:rPr>
              <a:t>Text im AB</a:t>
            </a:r>
          </a:p>
        </p:txBody>
      </p:sp>
      <p:sp>
        <p:nvSpPr>
          <p:cNvPr id="81" name="Ellipse 80">
            <a:extLst>
              <a:ext uri="{FF2B5EF4-FFF2-40B4-BE49-F238E27FC236}">
                <a16:creationId xmlns:a16="http://schemas.microsoft.com/office/drawing/2014/main" id="{98FBA739-7420-6463-762F-BA7DA87F06F3}"/>
              </a:ext>
            </a:extLst>
          </p:cNvPr>
          <p:cNvSpPr/>
          <p:nvPr/>
        </p:nvSpPr>
        <p:spPr>
          <a:xfrm>
            <a:off x="812978" y="1196213"/>
            <a:ext cx="177949" cy="190861"/>
          </a:xfrm>
          <a:prstGeom prst="ellipse">
            <a:avLst/>
          </a:prstGeom>
          <a:solidFill>
            <a:srgbClr val="62BA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t>1</a:t>
            </a:r>
          </a:p>
        </p:txBody>
      </p:sp>
      <p:sp>
        <p:nvSpPr>
          <p:cNvPr id="83" name="Textfeld 82">
            <a:extLst>
              <a:ext uri="{FF2B5EF4-FFF2-40B4-BE49-F238E27FC236}">
                <a16:creationId xmlns:a16="http://schemas.microsoft.com/office/drawing/2014/main" id="{8BF91E9A-6E84-594C-265C-B744529E8CBA}"/>
              </a:ext>
            </a:extLst>
          </p:cNvPr>
          <p:cNvSpPr txBox="1"/>
          <p:nvPr/>
        </p:nvSpPr>
        <p:spPr>
          <a:xfrm>
            <a:off x="8139762" y="593767"/>
            <a:ext cx="6096000" cy="369332"/>
          </a:xfrm>
          <a:prstGeom prst="rect">
            <a:avLst/>
          </a:prstGeom>
          <a:noFill/>
        </p:spPr>
        <p:txBody>
          <a:bodyPr wrap="square">
            <a:spAutoFit/>
          </a:bodyPr>
          <a:lstStyle/>
          <a:p>
            <a:pPr algn="ctr"/>
            <a:r>
              <a:rPr lang="de-DE" sz="1800" dirty="0"/>
              <a:t>25 MINUTEN</a:t>
            </a:r>
          </a:p>
        </p:txBody>
      </p:sp>
      <p:pic>
        <p:nvPicPr>
          <p:cNvPr id="88" name="Grafik 87">
            <a:extLst>
              <a:ext uri="{FF2B5EF4-FFF2-40B4-BE49-F238E27FC236}">
                <a16:creationId xmlns:a16="http://schemas.microsoft.com/office/drawing/2014/main" id="{42BD66E9-A838-AA66-B341-F3F67420AE20}"/>
              </a:ext>
            </a:extLst>
          </p:cNvPr>
          <p:cNvPicPr>
            <a:picLocks noChangeAspect="1"/>
          </p:cNvPicPr>
          <p:nvPr/>
        </p:nvPicPr>
        <p:blipFill>
          <a:blip r:embed="rId6"/>
          <a:stretch>
            <a:fillRect/>
          </a:stretch>
        </p:blipFill>
        <p:spPr>
          <a:xfrm>
            <a:off x="8817412" y="6508878"/>
            <a:ext cx="227570" cy="317685"/>
          </a:xfrm>
          <a:prstGeom prst="rect">
            <a:avLst/>
          </a:prstGeom>
        </p:spPr>
      </p:pic>
      <p:pic>
        <p:nvPicPr>
          <p:cNvPr id="89" name="Grafik 88">
            <a:extLst>
              <a:ext uri="{FF2B5EF4-FFF2-40B4-BE49-F238E27FC236}">
                <a16:creationId xmlns:a16="http://schemas.microsoft.com/office/drawing/2014/main" id="{019EAFDF-4E58-8946-D728-0F6075EB9220}"/>
              </a:ext>
            </a:extLst>
          </p:cNvPr>
          <p:cNvPicPr>
            <a:picLocks noChangeAspect="1"/>
          </p:cNvPicPr>
          <p:nvPr/>
        </p:nvPicPr>
        <p:blipFill rotWithShape="1">
          <a:blip r:embed="rId7">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90" name="Grafik 89">
            <a:extLst>
              <a:ext uri="{FF2B5EF4-FFF2-40B4-BE49-F238E27FC236}">
                <a16:creationId xmlns:a16="http://schemas.microsoft.com/office/drawing/2014/main" id="{44A77849-BEA3-67F4-737D-048BFF2E6B7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91" name="Grafik 90">
            <a:extLst>
              <a:ext uri="{FF2B5EF4-FFF2-40B4-BE49-F238E27FC236}">
                <a16:creationId xmlns:a16="http://schemas.microsoft.com/office/drawing/2014/main" id="{4969FD99-B1BA-DB58-3F61-7860FCB99B06}"/>
              </a:ext>
            </a:extLst>
          </p:cNvPr>
          <p:cNvPicPr>
            <a:picLocks noChangeAspect="1"/>
          </p:cNvPicPr>
          <p:nvPr/>
        </p:nvPicPr>
        <p:blipFill>
          <a:blip r:embed="rId9"/>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8374993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2AADD16D-BDBC-AE5C-138B-EE498BD6F2FB}"/>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500"/>
              </a:spcAft>
            </a:pPr>
            <a:r>
              <a:rPr lang="de-DE" sz="3200" b="1" dirty="0"/>
              <a:t>3 Wir sind viele – Das Mikrobiom</a:t>
            </a:r>
          </a:p>
          <a:p>
            <a:pPr>
              <a:spcAft>
                <a:spcPts val="500"/>
              </a:spcAft>
            </a:pPr>
            <a:r>
              <a:rPr lang="de-DE" sz="3200" b="1" dirty="0"/>
              <a:t>3.3 Das Darmmikrobiom</a:t>
            </a:r>
          </a:p>
        </p:txBody>
      </p:sp>
      <p:sp>
        <p:nvSpPr>
          <p:cNvPr id="7" name="Textfeld 6">
            <a:extLst>
              <a:ext uri="{FF2B5EF4-FFF2-40B4-BE49-F238E27FC236}">
                <a16:creationId xmlns:a16="http://schemas.microsoft.com/office/drawing/2014/main" id="{E84D1AA0-C1DA-37FA-DA7C-F32A3966E247}"/>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sp>
        <p:nvSpPr>
          <p:cNvPr id="2" name="Rechteck: abgerundete Ecken 1">
            <a:extLst>
              <a:ext uri="{FF2B5EF4-FFF2-40B4-BE49-F238E27FC236}">
                <a16:creationId xmlns:a16="http://schemas.microsoft.com/office/drawing/2014/main" id="{60A78452-EDA6-E402-48F4-2DF4AC205162}"/>
              </a:ext>
            </a:extLst>
          </p:cNvPr>
          <p:cNvSpPr/>
          <p:nvPr/>
        </p:nvSpPr>
        <p:spPr>
          <a:xfrm>
            <a:off x="675864" y="2630781"/>
            <a:ext cx="5334000" cy="640883"/>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dirty="0"/>
              <a:t>Expertengruppe 1: Mikrobiom und Krankheiten</a:t>
            </a:r>
          </a:p>
        </p:txBody>
      </p:sp>
      <p:sp>
        <p:nvSpPr>
          <p:cNvPr id="9" name="Rechteck: abgerundete Ecken 8">
            <a:extLst>
              <a:ext uri="{FF2B5EF4-FFF2-40B4-BE49-F238E27FC236}">
                <a16:creationId xmlns:a16="http://schemas.microsoft.com/office/drawing/2014/main" id="{D8930EB1-D389-68A9-9958-65C7C8BA18BA}"/>
              </a:ext>
            </a:extLst>
          </p:cNvPr>
          <p:cNvSpPr/>
          <p:nvPr/>
        </p:nvSpPr>
        <p:spPr>
          <a:xfrm>
            <a:off x="675864" y="3418181"/>
            <a:ext cx="5334000" cy="640883"/>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dirty="0"/>
              <a:t>Expertengruppe 2: Homöostase</a:t>
            </a:r>
          </a:p>
        </p:txBody>
      </p:sp>
      <p:sp>
        <p:nvSpPr>
          <p:cNvPr id="11" name="Rechteck: abgerundete Ecken 10">
            <a:extLst>
              <a:ext uri="{FF2B5EF4-FFF2-40B4-BE49-F238E27FC236}">
                <a16:creationId xmlns:a16="http://schemas.microsoft.com/office/drawing/2014/main" id="{E2C9DCD1-9D04-D1B9-4148-D65A06F434AF}"/>
              </a:ext>
            </a:extLst>
          </p:cNvPr>
          <p:cNvSpPr/>
          <p:nvPr/>
        </p:nvSpPr>
        <p:spPr>
          <a:xfrm>
            <a:off x="675864" y="4205581"/>
            <a:ext cx="5334000" cy="640883"/>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dirty="0"/>
              <a:t>Expertengruppe 3: Dysbiose</a:t>
            </a:r>
          </a:p>
        </p:txBody>
      </p:sp>
      <p:sp>
        <p:nvSpPr>
          <p:cNvPr id="12" name="Rechteck: abgerundete Ecken 11">
            <a:extLst>
              <a:ext uri="{FF2B5EF4-FFF2-40B4-BE49-F238E27FC236}">
                <a16:creationId xmlns:a16="http://schemas.microsoft.com/office/drawing/2014/main" id="{89B096B7-35D5-D450-3755-20987B0F8E0D}"/>
              </a:ext>
            </a:extLst>
          </p:cNvPr>
          <p:cNvSpPr/>
          <p:nvPr/>
        </p:nvSpPr>
        <p:spPr>
          <a:xfrm>
            <a:off x="675864" y="4992981"/>
            <a:ext cx="5334000" cy="640883"/>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dirty="0"/>
              <a:t>Expertengruppe 4: Leben als Gemeinschaft</a:t>
            </a:r>
          </a:p>
        </p:txBody>
      </p:sp>
      <p:sp>
        <p:nvSpPr>
          <p:cNvPr id="13" name="Rechteck: abgerundete Ecken 12">
            <a:extLst>
              <a:ext uri="{FF2B5EF4-FFF2-40B4-BE49-F238E27FC236}">
                <a16:creationId xmlns:a16="http://schemas.microsoft.com/office/drawing/2014/main" id="{58ACFDAB-1A6B-052A-2F4C-029362E0C59A}"/>
              </a:ext>
            </a:extLst>
          </p:cNvPr>
          <p:cNvSpPr/>
          <p:nvPr/>
        </p:nvSpPr>
        <p:spPr>
          <a:xfrm>
            <a:off x="675864" y="5780381"/>
            <a:ext cx="5334000" cy="640883"/>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dirty="0"/>
              <a:t>Expertengruppe 5: Interaktionen und Veränderlichkeit</a:t>
            </a:r>
          </a:p>
        </p:txBody>
      </p:sp>
      <p:sp>
        <p:nvSpPr>
          <p:cNvPr id="14" name="Rechteck: abgerundete Ecken 13">
            <a:extLst>
              <a:ext uri="{FF2B5EF4-FFF2-40B4-BE49-F238E27FC236}">
                <a16:creationId xmlns:a16="http://schemas.microsoft.com/office/drawing/2014/main" id="{5EFE7729-FF90-7796-916B-9C4A696FF239}"/>
              </a:ext>
            </a:extLst>
          </p:cNvPr>
          <p:cNvSpPr/>
          <p:nvPr/>
        </p:nvSpPr>
        <p:spPr>
          <a:xfrm>
            <a:off x="9684516" y="2836376"/>
            <a:ext cx="485586" cy="402514"/>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15" name="Rechteck: abgerundete Ecken 14">
            <a:extLst>
              <a:ext uri="{FF2B5EF4-FFF2-40B4-BE49-F238E27FC236}">
                <a16:creationId xmlns:a16="http://schemas.microsoft.com/office/drawing/2014/main" id="{9215E7BA-D8CB-B1CE-4DD0-E787514D1D03}"/>
              </a:ext>
            </a:extLst>
          </p:cNvPr>
          <p:cNvSpPr/>
          <p:nvPr/>
        </p:nvSpPr>
        <p:spPr>
          <a:xfrm>
            <a:off x="9080054" y="3387075"/>
            <a:ext cx="485586" cy="402514"/>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16" name="Rechteck: abgerundete Ecken 15">
            <a:extLst>
              <a:ext uri="{FF2B5EF4-FFF2-40B4-BE49-F238E27FC236}">
                <a16:creationId xmlns:a16="http://schemas.microsoft.com/office/drawing/2014/main" id="{BAA0A13F-4491-2B2F-3CD7-2FDA4EC727FB}"/>
              </a:ext>
            </a:extLst>
          </p:cNvPr>
          <p:cNvSpPr/>
          <p:nvPr/>
        </p:nvSpPr>
        <p:spPr>
          <a:xfrm>
            <a:off x="9684516" y="3388956"/>
            <a:ext cx="485586" cy="402514"/>
          </a:xfrm>
          <a:prstGeom prst="round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17" name="Rechteck: abgerundete Ecken 16">
            <a:extLst>
              <a:ext uri="{FF2B5EF4-FFF2-40B4-BE49-F238E27FC236}">
                <a16:creationId xmlns:a16="http://schemas.microsoft.com/office/drawing/2014/main" id="{AFCCECC5-5551-EE98-AFA0-B67A26A9AEE0}"/>
              </a:ext>
            </a:extLst>
          </p:cNvPr>
          <p:cNvSpPr/>
          <p:nvPr/>
        </p:nvSpPr>
        <p:spPr>
          <a:xfrm>
            <a:off x="10285623" y="3387075"/>
            <a:ext cx="485586" cy="402514"/>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18" name="Rechteck: abgerundete Ecken 17">
            <a:extLst>
              <a:ext uri="{FF2B5EF4-FFF2-40B4-BE49-F238E27FC236}">
                <a16:creationId xmlns:a16="http://schemas.microsoft.com/office/drawing/2014/main" id="{018A74D7-C742-48DF-FF2E-A3662D49C41A}"/>
              </a:ext>
            </a:extLst>
          </p:cNvPr>
          <p:cNvSpPr/>
          <p:nvPr/>
        </p:nvSpPr>
        <p:spPr>
          <a:xfrm>
            <a:off x="9684516" y="3936848"/>
            <a:ext cx="485586" cy="402514"/>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34" name="Rechteck: abgerundete Ecken 33">
            <a:extLst>
              <a:ext uri="{FF2B5EF4-FFF2-40B4-BE49-F238E27FC236}">
                <a16:creationId xmlns:a16="http://schemas.microsoft.com/office/drawing/2014/main" id="{6BEA220A-1E10-137C-6407-854D40D15368}"/>
              </a:ext>
            </a:extLst>
          </p:cNvPr>
          <p:cNvSpPr/>
          <p:nvPr/>
        </p:nvSpPr>
        <p:spPr>
          <a:xfrm>
            <a:off x="10771209" y="4385944"/>
            <a:ext cx="485586" cy="402514"/>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35" name="Rechteck: abgerundete Ecken 34">
            <a:extLst>
              <a:ext uri="{FF2B5EF4-FFF2-40B4-BE49-F238E27FC236}">
                <a16:creationId xmlns:a16="http://schemas.microsoft.com/office/drawing/2014/main" id="{AA74887D-FE74-4D51-C870-C3BE39BC5F5D}"/>
              </a:ext>
            </a:extLst>
          </p:cNvPr>
          <p:cNvSpPr/>
          <p:nvPr/>
        </p:nvSpPr>
        <p:spPr>
          <a:xfrm>
            <a:off x="10166747" y="4936643"/>
            <a:ext cx="485586" cy="402514"/>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36" name="Rechteck: abgerundete Ecken 35">
            <a:extLst>
              <a:ext uri="{FF2B5EF4-FFF2-40B4-BE49-F238E27FC236}">
                <a16:creationId xmlns:a16="http://schemas.microsoft.com/office/drawing/2014/main" id="{24E5C632-BB58-C9BA-FAB0-826CC383E04D}"/>
              </a:ext>
            </a:extLst>
          </p:cNvPr>
          <p:cNvSpPr/>
          <p:nvPr/>
        </p:nvSpPr>
        <p:spPr>
          <a:xfrm>
            <a:off x="10771209" y="4938524"/>
            <a:ext cx="485586" cy="402514"/>
          </a:xfrm>
          <a:prstGeom prst="round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37" name="Rechteck: abgerundete Ecken 36">
            <a:extLst>
              <a:ext uri="{FF2B5EF4-FFF2-40B4-BE49-F238E27FC236}">
                <a16:creationId xmlns:a16="http://schemas.microsoft.com/office/drawing/2014/main" id="{4C4E5113-FBCB-5602-7D7D-5C3A72797E50}"/>
              </a:ext>
            </a:extLst>
          </p:cNvPr>
          <p:cNvSpPr/>
          <p:nvPr/>
        </p:nvSpPr>
        <p:spPr>
          <a:xfrm>
            <a:off x="11372316" y="4936643"/>
            <a:ext cx="485586" cy="402514"/>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38" name="Rechteck: abgerundete Ecken 37">
            <a:extLst>
              <a:ext uri="{FF2B5EF4-FFF2-40B4-BE49-F238E27FC236}">
                <a16:creationId xmlns:a16="http://schemas.microsoft.com/office/drawing/2014/main" id="{148D0846-140A-F8CB-53C1-600147AA4438}"/>
              </a:ext>
            </a:extLst>
          </p:cNvPr>
          <p:cNvSpPr/>
          <p:nvPr/>
        </p:nvSpPr>
        <p:spPr>
          <a:xfrm>
            <a:off x="10771209" y="5486416"/>
            <a:ext cx="485586" cy="402514"/>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39" name="Rechteck: abgerundete Ecken 38">
            <a:extLst>
              <a:ext uri="{FF2B5EF4-FFF2-40B4-BE49-F238E27FC236}">
                <a16:creationId xmlns:a16="http://schemas.microsoft.com/office/drawing/2014/main" id="{C2870810-4923-BE3E-C39A-D5B9A601863B}"/>
              </a:ext>
            </a:extLst>
          </p:cNvPr>
          <p:cNvSpPr/>
          <p:nvPr/>
        </p:nvSpPr>
        <p:spPr>
          <a:xfrm>
            <a:off x="7456557" y="3028572"/>
            <a:ext cx="485586" cy="402514"/>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40" name="Rechteck: abgerundete Ecken 39">
            <a:extLst>
              <a:ext uri="{FF2B5EF4-FFF2-40B4-BE49-F238E27FC236}">
                <a16:creationId xmlns:a16="http://schemas.microsoft.com/office/drawing/2014/main" id="{3216EFBD-BA09-9956-BA6A-19393B578AF4}"/>
              </a:ext>
            </a:extLst>
          </p:cNvPr>
          <p:cNvSpPr/>
          <p:nvPr/>
        </p:nvSpPr>
        <p:spPr>
          <a:xfrm>
            <a:off x="6852095" y="3579271"/>
            <a:ext cx="485586" cy="402514"/>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41" name="Rechteck: abgerundete Ecken 40">
            <a:extLst>
              <a:ext uri="{FF2B5EF4-FFF2-40B4-BE49-F238E27FC236}">
                <a16:creationId xmlns:a16="http://schemas.microsoft.com/office/drawing/2014/main" id="{D75A87B3-EDBC-3F2C-A591-4191D8C3AB4E}"/>
              </a:ext>
            </a:extLst>
          </p:cNvPr>
          <p:cNvSpPr/>
          <p:nvPr/>
        </p:nvSpPr>
        <p:spPr>
          <a:xfrm>
            <a:off x="7456557" y="3581152"/>
            <a:ext cx="485586" cy="402514"/>
          </a:xfrm>
          <a:prstGeom prst="round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42" name="Rechteck: abgerundete Ecken 41">
            <a:extLst>
              <a:ext uri="{FF2B5EF4-FFF2-40B4-BE49-F238E27FC236}">
                <a16:creationId xmlns:a16="http://schemas.microsoft.com/office/drawing/2014/main" id="{F8E7DFE9-7302-C838-9C01-39BCADD303B6}"/>
              </a:ext>
            </a:extLst>
          </p:cNvPr>
          <p:cNvSpPr/>
          <p:nvPr/>
        </p:nvSpPr>
        <p:spPr>
          <a:xfrm>
            <a:off x="8057664" y="3579271"/>
            <a:ext cx="485586" cy="402514"/>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43" name="Rechteck: abgerundete Ecken 42">
            <a:extLst>
              <a:ext uri="{FF2B5EF4-FFF2-40B4-BE49-F238E27FC236}">
                <a16:creationId xmlns:a16="http://schemas.microsoft.com/office/drawing/2014/main" id="{3D2CC885-CEA2-6F01-5C56-E0F27CBC9B64}"/>
              </a:ext>
            </a:extLst>
          </p:cNvPr>
          <p:cNvSpPr/>
          <p:nvPr/>
        </p:nvSpPr>
        <p:spPr>
          <a:xfrm>
            <a:off x="7456557" y="4129044"/>
            <a:ext cx="485586" cy="402514"/>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44" name="Rechteck: abgerundete Ecken 43">
            <a:extLst>
              <a:ext uri="{FF2B5EF4-FFF2-40B4-BE49-F238E27FC236}">
                <a16:creationId xmlns:a16="http://schemas.microsoft.com/office/drawing/2014/main" id="{1077EDF8-7CBC-A4DC-A4CD-72BA84AECBE2}"/>
              </a:ext>
            </a:extLst>
          </p:cNvPr>
          <p:cNvSpPr/>
          <p:nvPr/>
        </p:nvSpPr>
        <p:spPr>
          <a:xfrm>
            <a:off x="8352099" y="4842246"/>
            <a:ext cx="485586" cy="402514"/>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45" name="Rechteck: abgerundete Ecken 44">
            <a:extLst>
              <a:ext uri="{FF2B5EF4-FFF2-40B4-BE49-F238E27FC236}">
                <a16:creationId xmlns:a16="http://schemas.microsoft.com/office/drawing/2014/main" id="{919E5CB0-A4A1-84AD-7EDE-A8BE51C134CD}"/>
              </a:ext>
            </a:extLst>
          </p:cNvPr>
          <p:cNvSpPr/>
          <p:nvPr/>
        </p:nvSpPr>
        <p:spPr>
          <a:xfrm>
            <a:off x="7747637" y="5392945"/>
            <a:ext cx="485586" cy="402514"/>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46" name="Rechteck: abgerundete Ecken 45">
            <a:extLst>
              <a:ext uri="{FF2B5EF4-FFF2-40B4-BE49-F238E27FC236}">
                <a16:creationId xmlns:a16="http://schemas.microsoft.com/office/drawing/2014/main" id="{D9306A8D-F2A0-C4DF-C236-7E92FE7C3BAD}"/>
              </a:ext>
            </a:extLst>
          </p:cNvPr>
          <p:cNvSpPr/>
          <p:nvPr/>
        </p:nvSpPr>
        <p:spPr>
          <a:xfrm>
            <a:off x="8352099" y="5394826"/>
            <a:ext cx="485586" cy="402514"/>
          </a:xfrm>
          <a:prstGeom prst="round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47" name="Rechteck: abgerundete Ecken 46">
            <a:extLst>
              <a:ext uri="{FF2B5EF4-FFF2-40B4-BE49-F238E27FC236}">
                <a16:creationId xmlns:a16="http://schemas.microsoft.com/office/drawing/2014/main" id="{C8B5FACA-C669-C1D9-C965-8EF0CDC3A093}"/>
              </a:ext>
            </a:extLst>
          </p:cNvPr>
          <p:cNvSpPr/>
          <p:nvPr/>
        </p:nvSpPr>
        <p:spPr>
          <a:xfrm>
            <a:off x="8953206" y="5392945"/>
            <a:ext cx="485586" cy="402514"/>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48" name="Rechteck: abgerundete Ecken 47">
            <a:extLst>
              <a:ext uri="{FF2B5EF4-FFF2-40B4-BE49-F238E27FC236}">
                <a16:creationId xmlns:a16="http://schemas.microsoft.com/office/drawing/2014/main" id="{2B4127DA-2ACD-5A9D-72D7-F9E0073AFAC4}"/>
              </a:ext>
            </a:extLst>
          </p:cNvPr>
          <p:cNvSpPr/>
          <p:nvPr/>
        </p:nvSpPr>
        <p:spPr>
          <a:xfrm>
            <a:off x="8352099" y="5942718"/>
            <a:ext cx="485586" cy="402514"/>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49" name="Textfeld 48">
            <a:extLst>
              <a:ext uri="{FF2B5EF4-FFF2-40B4-BE49-F238E27FC236}">
                <a16:creationId xmlns:a16="http://schemas.microsoft.com/office/drawing/2014/main" id="{2889AF31-DA3E-B036-B907-056C241131CD}"/>
              </a:ext>
            </a:extLst>
          </p:cNvPr>
          <p:cNvSpPr txBox="1"/>
          <p:nvPr/>
        </p:nvSpPr>
        <p:spPr>
          <a:xfrm>
            <a:off x="625064" y="1727654"/>
            <a:ext cx="5461000" cy="830997"/>
          </a:xfrm>
          <a:prstGeom prst="rect">
            <a:avLst/>
          </a:prstGeom>
          <a:solidFill>
            <a:schemeClr val="bg1">
              <a:lumMod val="85000"/>
            </a:schemeClr>
          </a:solidFill>
          <a:ln>
            <a:noFill/>
          </a:ln>
        </p:spPr>
        <p:txBody>
          <a:bodyPr wrap="square">
            <a:spAutoFit/>
          </a:bodyPr>
          <a:lstStyle/>
          <a:p>
            <a:pPr algn="ctr"/>
            <a:r>
              <a:rPr lang="de-DE" sz="3200" dirty="0">
                <a:solidFill>
                  <a:srgbClr val="767171"/>
                </a:solidFill>
              </a:rPr>
              <a:t>PHASE 1: EXPERTENGRUPPEN</a:t>
            </a:r>
          </a:p>
          <a:p>
            <a:pPr algn="ctr"/>
            <a:r>
              <a:rPr lang="de-DE" sz="1600" dirty="0">
                <a:solidFill>
                  <a:srgbClr val="767171"/>
                </a:solidFill>
              </a:rPr>
              <a:t>25 MINUTEN</a:t>
            </a:r>
          </a:p>
        </p:txBody>
      </p:sp>
      <p:sp>
        <p:nvSpPr>
          <p:cNvPr id="50" name="Textfeld 49">
            <a:extLst>
              <a:ext uri="{FF2B5EF4-FFF2-40B4-BE49-F238E27FC236}">
                <a16:creationId xmlns:a16="http://schemas.microsoft.com/office/drawing/2014/main" id="{8DD2099F-1B34-B958-2D1B-DE461C11125C}"/>
              </a:ext>
            </a:extLst>
          </p:cNvPr>
          <p:cNvSpPr txBox="1"/>
          <p:nvPr/>
        </p:nvSpPr>
        <p:spPr>
          <a:xfrm>
            <a:off x="7078968" y="1727404"/>
            <a:ext cx="4545647" cy="830997"/>
          </a:xfrm>
          <a:prstGeom prst="rect">
            <a:avLst/>
          </a:prstGeom>
          <a:solidFill>
            <a:schemeClr val="accent1">
              <a:lumMod val="20000"/>
              <a:lumOff val="80000"/>
            </a:schemeClr>
          </a:solidFill>
          <a:ln>
            <a:noFill/>
          </a:ln>
        </p:spPr>
        <p:txBody>
          <a:bodyPr wrap="square">
            <a:spAutoFit/>
          </a:bodyPr>
          <a:lstStyle/>
          <a:p>
            <a:pPr algn="ctr"/>
            <a:r>
              <a:rPr lang="de-DE" sz="3200" dirty="0"/>
              <a:t>PHASE 2: MISCHGRUPPEN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prstClr val="black"/>
                </a:solidFill>
                <a:effectLst/>
                <a:uLnTx/>
                <a:uFillTx/>
                <a:latin typeface="Calibri" panose="020F0502020204030204"/>
                <a:ea typeface="+mn-ea"/>
                <a:cs typeface="+mn-cs"/>
              </a:rPr>
              <a:t>25 MINUTEN</a:t>
            </a:r>
          </a:p>
        </p:txBody>
      </p:sp>
      <p:sp>
        <p:nvSpPr>
          <p:cNvPr id="4" name="Rechteck 3">
            <a:extLst>
              <a:ext uri="{FF2B5EF4-FFF2-40B4-BE49-F238E27FC236}">
                <a16:creationId xmlns:a16="http://schemas.microsoft.com/office/drawing/2014/main" id="{B207AAAA-6CE4-1915-F0D2-A253FCB71F63}"/>
              </a:ext>
            </a:extLst>
          </p:cNvPr>
          <p:cNvSpPr/>
          <p:nvPr/>
        </p:nvSpPr>
        <p:spPr>
          <a:xfrm>
            <a:off x="334098" y="1608849"/>
            <a:ext cx="6059591" cy="4878768"/>
          </a:xfrm>
          <a:prstGeom prst="rect">
            <a:avLst/>
          </a:prstGeom>
          <a:noFill/>
          <a:ln>
            <a:solidFill>
              <a:schemeClr val="bg1">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Rechteck 18">
            <a:extLst>
              <a:ext uri="{FF2B5EF4-FFF2-40B4-BE49-F238E27FC236}">
                <a16:creationId xmlns:a16="http://schemas.microsoft.com/office/drawing/2014/main" id="{A9755A5D-7AE1-F266-DE8E-EDDA0F546C26}"/>
              </a:ext>
            </a:extLst>
          </p:cNvPr>
          <p:cNvSpPr/>
          <p:nvPr/>
        </p:nvSpPr>
        <p:spPr>
          <a:xfrm>
            <a:off x="6532255" y="1608849"/>
            <a:ext cx="5499771" cy="4878768"/>
          </a:xfrm>
          <a:prstGeom prst="rect">
            <a:avLst/>
          </a:prstGeom>
          <a:noFill/>
          <a:ln>
            <a:solidFill>
              <a:schemeClr val="accent1">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2" name="Grafik 21">
            <a:extLst>
              <a:ext uri="{FF2B5EF4-FFF2-40B4-BE49-F238E27FC236}">
                <a16:creationId xmlns:a16="http://schemas.microsoft.com/office/drawing/2014/main" id="{29416F2D-EE37-C4A4-B616-8FCC997781DB}"/>
              </a:ext>
            </a:extLst>
          </p:cNvPr>
          <p:cNvPicPr>
            <a:picLocks noChangeAspect="1"/>
          </p:cNvPicPr>
          <p:nvPr/>
        </p:nvPicPr>
        <p:blipFill>
          <a:blip r:embed="rId3"/>
          <a:stretch>
            <a:fillRect/>
          </a:stretch>
        </p:blipFill>
        <p:spPr>
          <a:xfrm>
            <a:off x="10373650" y="412079"/>
            <a:ext cx="1484252" cy="1178135"/>
          </a:xfrm>
          <a:prstGeom prst="rect">
            <a:avLst/>
          </a:prstGeom>
        </p:spPr>
      </p:pic>
      <p:sp>
        <p:nvSpPr>
          <p:cNvPr id="10" name="Textfeld 9">
            <a:extLst>
              <a:ext uri="{FF2B5EF4-FFF2-40B4-BE49-F238E27FC236}">
                <a16:creationId xmlns:a16="http://schemas.microsoft.com/office/drawing/2014/main" id="{94C0B983-5239-7AD2-7A5F-D1E99564F8D9}"/>
              </a:ext>
            </a:extLst>
          </p:cNvPr>
          <p:cNvSpPr txBox="1"/>
          <p:nvPr/>
        </p:nvSpPr>
        <p:spPr>
          <a:xfrm>
            <a:off x="7180397" y="6580342"/>
            <a:ext cx="1667444" cy="246221"/>
          </a:xfrm>
          <a:prstGeom prst="rect">
            <a:avLst/>
          </a:prstGeom>
          <a:noFill/>
        </p:spPr>
        <p:txBody>
          <a:bodyPr wrap="none" rtlCol="0">
            <a:spAutoFit/>
          </a:bodyPr>
          <a:lstStyle/>
          <a:p>
            <a:r>
              <a:rPr lang="de-DE" sz="1000" dirty="0"/>
              <a:t>Entwickelt von Edda Meister</a:t>
            </a:r>
          </a:p>
        </p:txBody>
      </p:sp>
      <p:pic>
        <p:nvPicPr>
          <p:cNvPr id="27" name="Grafik 26">
            <a:extLst>
              <a:ext uri="{FF2B5EF4-FFF2-40B4-BE49-F238E27FC236}">
                <a16:creationId xmlns:a16="http://schemas.microsoft.com/office/drawing/2014/main" id="{E17AD30A-A05D-3441-F3EE-08006D65D7E0}"/>
              </a:ext>
            </a:extLst>
          </p:cNvPr>
          <p:cNvPicPr>
            <a:picLocks noChangeAspect="1"/>
          </p:cNvPicPr>
          <p:nvPr/>
        </p:nvPicPr>
        <p:blipFill>
          <a:blip r:embed="rId4"/>
          <a:stretch>
            <a:fillRect/>
          </a:stretch>
        </p:blipFill>
        <p:spPr>
          <a:xfrm>
            <a:off x="8817412" y="6508878"/>
            <a:ext cx="227570" cy="317685"/>
          </a:xfrm>
          <a:prstGeom prst="rect">
            <a:avLst/>
          </a:prstGeom>
        </p:spPr>
      </p:pic>
      <p:pic>
        <p:nvPicPr>
          <p:cNvPr id="28" name="Grafik 27">
            <a:extLst>
              <a:ext uri="{FF2B5EF4-FFF2-40B4-BE49-F238E27FC236}">
                <a16:creationId xmlns:a16="http://schemas.microsoft.com/office/drawing/2014/main" id="{0957D939-EC61-15DB-2AC9-D5D6693298EE}"/>
              </a:ext>
            </a:extLst>
          </p:cNvPr>
          <p:cNvPicPr>
            <a:picLocks noChangeAspect="1"/>
          </p:cNvPicPr>
          <p:nvPr/>
        </p:nvPicPr>
        <p:blipFill rotWithShape="1">
          <a:blip r:embed="rId5">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29" name="Grafik 28">
            <a:extLst>
              <a:ext uri="{FF2B5EF4-FFF2-40B4-BE49-F238E27FC236}">
                <a16:creationId xmlns:a16="http://schemas.microsoft.com/office/drawing/2014/main" id="{F9BCCD9F-1D33-1C0C-E241-79750D345F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30" name="Grafik 29">
            <a:extLst>
              <a:ext uri="{FF2B5EF4-FFF2-40B4-BE49-F238E27FC236}">
                <a16:creationId xmlns:a16="http://schemas.microsoft.com/office/drawing/2014/main" id="{81573159-4A9B-D92C-77FE-ABC929BB3C02}"/>
              </a:ext>
            </a:extLst>
          </p:cNvPr>
          <p:cNvPicPr>
            <a:picLocks noChangeAspect="1"/>
          </p:cNvPicPr>
          <p:nvPr/>
        </p:nvPicPr>
        <p:blipFill>
          <a:blip r:embed="rId7"/>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15753001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feld 6">
            <a:extLst>
              <a:ext uri="{FF2B5EF4-FFF2-40B4-BE49-F238E27FC236}">
                <a16:creationId xmlns:a16="http://schemas.microsoft.com/office/drawing/2014/main" id="{A12BBA7D-7D52-9670-1600-5937A84DFCC8}"/>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sp>
        <p:nvSpPr>
          <p:cNvPr id="2" name="Titel 1">
            <a:extLst>
              <a:ext uri="{FF2B5EF4-FFF2-40B4-BE49-F238E27FC236}">
                <a16:creationId xmlns:a16="http://schemas.microsoft.com/office/drawing/2014/main" id="{FD44F50F-50E1-DB29-0797-1CEE6DD12E6F}"/>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500"/>
              </a:spcAft>
            </a:pPr>
            <a:r>
              <a:rPr lang="de-DE" sz="3200" b="1" dirty="0"/>
              <a:t>3 Wir sind viele – Das Mikrobiom</a:t>
            </a:r>
          </a:p>
          <a:p>
            <a:pPr>
              <a:spcAft>
                <a:spcPts val="500"/>
              </a:spcAft>
            </a:pPr>
            <a:r>
              <a:rPr lang="de-DE" sz="3200" b="1" dirty="0"/>
              <a:t>3.3 Das Darmmikrobiom</a:t>
            </a:r>
          </a:p>
        </p:txBody>
      </p:sp>
      <p:sp>
        <p:nvSpPr>
          <p:cNvPr id="12" name="Rechteck: abgerundete Ecken 11">
            <a:extLst>
              <a:ext uri="{FF2B5EF4-FFF2-40B4-BE49-F238E27FC236}">
                <a16:creationId xmlns:a16="http://schemas.microsoft.com/office/drawing/2014/main" id="{31AF2E10-AE00-82D6-5492-D1B1CD896078}"/>
              </a:ext>
            </a:extLst>
          </p:cNvPr>
          <p:cNvSpPr/>
          <p:nvPr/>
        </p:nvSpPr>
        <p:spPr>
          <a:xfrm>
            <a:off x="623720" y="1706521"/>
            <a:ext cx="7648912" cy="1544429"/>
          </a:xfrm>
          <a:prstGeom prst="roundRect">
            <a:avLst/>
          </a:prstGeom>
          <a:noFill/>
          <a:ln w="38100">
            <a:solidFill>
              <a:srgbClr val="DFF7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itel 1">
            <a:extLst>
              <a:ext uri="{FF2B5EF4-FFF2-40B4-BE49-F238E27FC236}">
                <a16:creationId xmlns:a16="http://schemas.microsoft.com/office/drawing/2014/main" id="{0F8D9265-2147-9405-7657-1E50FDFBC713}"/>
              </a:ext>
            </a:extLst>
          </p:cNvPr>
          <p:cNvSpPr txBox="1">
            <a:spLocks/>
          </p:cNvSpPr>
          <p:nvPr/>
        </p:nvSpPr>
        <p:spPr>
          <a:xfrm>
            <a:off x="744848" y="1714608"/>
            <a:ext cx="2054062" cy="7687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2400" b="1" dirty="0">
                <a:latin typeface="+mn-lt"/>
              </a:rPr>
              <a:t>Merksatz</a:t>
            </a:r>
          </a:p>
        </p:txBody>
      </p:sp>
      <p:sp>
        <p:nvSpPr>
          <p:cNvPr id="24" name="Rechteck: abgerundete Ecken 23">
            <a:extLst>
              <a:ext uri="{FF2B5EF4-FFF2-40B4-BE49-F238E27FC236}">
                <a16:creationId xmlns:a16="http://schemas.microsoft.com/office/drawing/2014/main" id="{E524F42F-FA6E-E60C-5550-C1814B63C824}"/>
              </a:ext>
            </a:extLst>
          </p:cNvPr>
          <p:cNvSpPr/>
          <p:nvPr/>
        </p:nvSpPr>
        <p:spPr>
          <a:xfrm>
            <a:off x="603625" y="3508767"/>
            <a:ext cx="11117341" cy="2845783"/>
          </a:xfrm>
          <a:prstGeom prst="roundRect">
            <a:avLst/>
          </a:prstGeom>
          <a:solidFill>
            <a:srgbClr val="DFF7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Titel 1">
            <a:extLst>
              <a:ext uri="{FF2B5EF4-FFF2-40B4-BE49-F238E27FC236}">
                <a16:creationId xmlns:a16="http://schemas.microsoft.com/office/drawing/2014/main" id="{3F61EF0F-0CEE-D1C9-6BDD-83888EB42FFF}"/>
              </a:ext>
            </a:extLst>
          </p:cNvPr>
          <p:cNvSpPr txBox="1">
            <a:spLocks/>
          </p:cNvSpPr>
          <p:nvPr/>
        </p:nvSpPr>
        <p:spPr>
          <a:xfrm>
            <a:off x="2540852" y="3466009"/>
            <a:ext cx="8646909" cy="7687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2400" b="1" dirty="0">
                <a:latin typeface="+mn-lt"/>
              </a:rPr>
              <a:t>Abschlussfrage „Sind Mikroorganismen Freunde oder Feinde?“</a:t>
            </a:r>
          </a:p>
        </p:txBody>
      </p:sp>
      <p:pic>
        <p:nvPicPr>
          <p:cNvPr id="3" name="Grafik 2">
            <a:extLst>
              <a:ext uri="{FF2B5EF4-FFF2-40B4-BE49-F238E27FC236}">
                <a16:creationId xmlns:a16="http://schemas.microsoft.com/office/drawing/2014/main" id="{28A178E0-A75C-7EEF-E747-1414CCC99ECE}"/>
              </a:ext>
            </a:extLst>
          </p:cNvPr>
          <p:cNvPicPr>
            <a:picLocks noChangeAspect="1"/>
          </p:cNvPicPr>
          <p:nvPr/>
        </p:nvPicPr>
        <p:blipFill>
          <a:blip r:embed="rId3"/>
          <a:stretch>
            <a:fillRect/>
          </a:stretch>
        </p:blipFill>
        <p:spPr>
          <a:xfrm>
            <a:off x="8460900" y="504587"/>
            <a:ext cx="3300651" cy="2773757"/>
          </a:xfrm>
          <a:prstGeom prst="rect">
            <a:avLst/>
          </a:prstGeom>
        </p:spPr>
      </p:pic>
      <p:pic>
        <p:nvPicPr>
          <p:cNvPr id="11" name="Grafik 10">
            <a:extLst>
              <a:ext uri="{FF2B5EF4-FFF2-40B4-BE49-F238E27FC236}">
                <a16:creationId xmlns:a16="http://schemas.microsoft.com/office/drawing/2014/main" id="{E035D8F3-4B86-9EF4-B097-2A0B880A9814}"/>
              </a:ext>
            </a:extLst>
          </p:cNvPr>
          <p:cNvPicPr>
            <a:picLocks noChangeAspect="1"/>
          </p:cNvPicPr>
          <p:nvPr/>
        </p:nvPicPr>
        <p:blipFill>
          <a:blip r:embed="rId4">
            <a:extLst>
              <a:ext uri="{28A0092B-C50C-407E-A947-70E740481C1C}">
                <a14:useLocalDpi xmlns:a14="http://schemas.microsoft.com/office/drawing/2010/main" val="0"/>
              </a:ext>
            </a:extLst>
          </a:blip>
          <a:srcRect t="15422"/>
          <a:stretch/>
        </p:blipFill>
        <p:spPr>
          <a:xfrm>
            <a:off x="780410" y="4209430"/>
            <a:ext cx="1462706" cy="1237124"/>
          </a:xfrm>
          <a:prstGeom prst="rect">
            <a:avLst/>
          </a:prstGeom>
        </p:spPr>
      </p:pic>
      <p:sp>
        <p:nvSpPr>
          <p:cNvPr id="10" name="Textfeld 9">
            <a:extLst>
              <a:ext uri="{FF2B5EF4-FFF2-40B4-BE49-F238E27FC236}">
                <a16:creationId xmlns:a16="http://schemas.microsoft.com/office/drawing/2014/main" id="{221AF69A-C282-1C65-4273-E98F13D4F402}"/>
              </a:ext>
            </a:extLst>
          </p:cNvPr>
          <p:cNvSpPr txBox="1"/>
          <p:nvPr/>
        </p:nvSpPr>
        <p:spPr>
          <a:xfrm>
            <a:off x="7180397" y="6580342"/>
            <a:ext cx="1667444" cy="246221"/>
          </a:xfrm>
          <a:prstGeom prst="rect">
            <a:avLst/>
          </a:prstGeom>
          <a:noFill/>
        </p:spPr>
        <p:txBody>
          <a:bodyPr wrap="none" rtlCol="0">
            <a:spAutoFit/>
          </a:bodyPr>
          <a:lstStyle/>
          <a:p>
            <a:r>
              <a:rPr lang="de-DE" sz="1000" dirty="0"/>
              <a:t>Entwickelt von Edda Meister</a:t>
            </a:r>
          </a:p>
        </p:txBody>
      </p:sp>
      <p:pic>
        <p:nvPicPr>
          <p:cNvPr id="18" name="Grafik 17">
            <a:extLst>
              <a:ext uri="{FF2B5EF4-FFF2-40B4-BE49-F238E27FC236}">
                <a16:creationId xmlns:a16="http://schemas.microsoft.com/office/drawing/2014/main" id="{D3919513-E409-51DB-FA0E-4DAF8790B993}"/>
              </a:ext>
            </a:extLst>
          </p:cNvPr>
          <p:cNvPicPr>
            <a:picLocks noChangeAspect="1"/>
          </p:cNvPicPr>
          <p:nvPr/>
        </p:nvPicPr>
        <p:blipFill>
          <a:blip r:embed="rId5"/>
          <a:stretch>
            <a:fillRect/>
          </a:stretch>
        </p:blipFill>
        <p:spPr>
          <a:xfrm>
            <a:off x="8817412" y="6508878"/>
            <a:ext cx="227570" cy="317685"/>
          </a:xfrm>
          <a:prstGeom prst="rect">
            <a:avLst/>
          </a:prstGeom>
        </p:spPr>
      </p:pic>
      <p:pic>
        <p:nvPicPr>
          <p:cNvPr id="19" name="Grafik 18">
            <a:extLst>
              <a:ext uri="{FF2B5EF4-FFF2-40B4-BE49-F238E27FC236}">
                <a16:creationId xmlns:a16="http://schemas.microsoft.com/office/drawing/2014/main" id="{A5363B78-5609-236B-BB84-D58B395466AB}"/>
              </a:ext>
            </a:extLst>
          </p:cNvPr>
          <p:cNvPicPr>
            <a:picLocks noChangeAspect="1"/>
          </p:cNvPicPr>
          <p:nvPr/>
        </p:nvPicPr>
        <p:blipFill rotWithShape="1">
          <a:blip r:embed="rId6">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20" name="Grafik 19">
            <a:extLst>
              <a:ext uri="{FF2B5EF4-FFF2-40B4-BE49-F238E27FC236}">
                <a16:creationId xmlns:a16="http://schemas.microsoft.com/office/drawing/2014/main" id="{F120921F-CB54-BF49-103F-168C5B938FA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21" name="Grafik 20">
            <a:extLst>
              <a:ext uri="{FF2B5EF4-FFF2-40B4-BE49-F238E27FC236}">
                <a16:creationId xmlns:a16="http://schemas.microsoft.com/office/drawing/2014/main" id="{76B82A8B-2B44-87E2-7423-CDD2712C5C14}"/>
              </a:ext>
            </a:extLst>
          </p:cNvPr>
          <p:cNvPicPr>
            <a:picLocks noChangeAspect="1"/>
          </p:cNvPicPr>
          <p:nvPr/>
        </p:nvPicPr>
        <p:blipFill>
          <a:blip r:embed="rId8"/>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3382695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feld 6">
            <a:extLst>
              <a:ext uri="{FF2B5EF4-FFF2-40B4-BE49-F238E27FC236}">
                <a16:creationId xmlns:a16="http://schemas.microsoft.com/office/drawing/2014/main" id="{A12BBA7D-7D52-9670-1600-5937A84DFCC8}"/>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sp>
        <p:nvSpPr>
          <p:cNvPr id="2" name="Titel 1">
            <a:extLst>
              <a:ext uri="{FF2B5EF4-FFF2-40B4-BE49-F238E27FC236}">
                <a16:creationId xmlns:a16="http://schemas.microsoft.com/office/drawing/2014/main" id="{FD44F50F-50E1-DB29-0797-1CEE6DD12E6F}"/>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500"/>
              </a:spcAft>
            </a:pPr>
            <a:r>
              <a:rPr lang="de-DE" sz="3200" b="1" dirty="0"/>
              <a:t>3 Wir sind viele – Das Mikrobiom</a:t>
            </a:r>
          </a:p>
          <a:p>
            <a:pPr>
              <a:spcAft>
                <a:spcPts val="500"/>
              </a:spcAft>
            </a:pPr>
            <a:r>
              <a:rPr lang="de-DE" sz="3200" b="1" dirty="0"/>
              <a:t>3.3 Das Darmmikrobiom</a:t>
            </a:r>
          </a:p>
        </p:txBody>
      </p:sp>
      <p:sp>
        <p:nvSpPr>
          <p:cNvPr id="4" name="Rechteck: abgerundete Ecken 3">
            <a:extLst>
              <a:ext uri="{FF2B5EF4-FFF2-40B4-BE49-F238E27FC236}">
                <a16:creationId xmlns:a16="http://schemas.microsoft.com/office/drawing/2014/main" id="{63EF51C2-F467-3D49-9608-7828F5084222}"/>
              </a:ext>
            </a:extLst>
          </p:cNvPr>
          <p:cNvSpPr/>
          <p:nvPr/>
        </p:nvSpPr>
        <p:spPr>
          <a:xfrm>
            <a:off x="535582" y="3797341"/>
            <a:ext cx="11117341" cy="2022794"/>
          </a:xfrm>
          <a:prstGeom prst="roundRect">
            <a:avLst/>
          </a:prstGeom>
          <a:solidFill>
            <a:srgbClr val="DFF7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itel 1">
            <a:extLst>
              <a:ext uri="{FF2B5EF4-FFF2-40B4-BE49-F238E27FC236}">
                <a16:creationId xmlns:a16="http://schemas.microsoft.com/office/drawing/2014/main" id="{8021801B-36A7-02C3-9920-FFA076B58981}"/>
              </a:ext>
            </a:extLst>
          </p:cNvPr>
          <p:cNvSpPr txBox="1">
            <a:spLocks/>
          </p:cNvSpPr>
          <p:nvPr/>
        </p:nvSpPr>
        <p:spPr>
          <a:xfrm>
            <a:off x="2688710" y="4327663"/>
            <a:ext cx="7857962" cy="1130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3200" b="0" i="0" u="none" strike="noStrike" dirty="0">
                <a:solidFill>
                  <a:srgbClr val="000000"/>
                </a:solidFill>
                <a:effectLst/>
                <a:latin typeface="+mn-lt"/>
              </a:rPr>
              <a:t>„</a:t>
            </a:r>
            <a:r>
              <a:rPr lang="de-DE" sz="3200" dirty="0">
                <a:latin typeface="+mn-lt"/>
              </a:rPr>
              <a:t>Warum interessieren sich </a:t>
            </a:r>
            <a:r>
              <a:rPr lang="de-DE" sz="3200" dirty="0" err="1">
                <a:latin typeface="+mn-lt"/>
              </a:rPr>
              <a:t>Ärzt</a:t>
            </a:r>
            <a:r>
              <a:rPr lang="de-DE" sz="3200" dirty="0">
                <a:latin typeface="+mn-lt"/>
              </a:rPr>
              <a:t>*innen, Forscher*innen und Lebensmittelhersteller*innen so stark für das Darmmikrobiom?“</a:t>
            </a:r>
            <a:endParaRPr lang="de-DE" sz="3200" b="1" dirty="0">
              <a:latin typeface="+mn-lt"/>
            </a:endParaRPr>
          </a:p>
        </p:txBody>
      </p:sp>
      <p:pic>
        <p:nvPicPr>
          <p:cNvPr id="13" name="Grafik 12">
            <a:extLst>
              <a:ext uri="{FF2B5EF4-FFF2-40B4-BE49-F238E27FC236}">
                <a16:creationId xmlns:a16="http://schemas.microsoft.com/office/drawing/2014/main" id="{1722F915-FCA8-9097-0553-14F306476E0E}"/>
              </a:ext>
            </a:extLst>
          </p:cNvPr>
          <p:cNvPicPr>
            <a:picLocks noChangeAspect="1"/>
          </p:cNvPicPr>
          <p:nvPr/>
        </p:nvPicPr>
        <p:blipFill>
          <a:blip r:embed="rId3">
            <a:extLst>
              <a:ext uri="{28A0092B-C50C-407E-A947-70E740481C1C}">
                <a14:useLocalDpi xmlns:a14="http://schemas.microsoft.com/office/drawing/2010/main" val="0"/>
              </a:ext>
            </a:extLst>
          </a:blip>
          <a:srcRect t="15422"/>
          <a:stretch/>
        </p:blipFill>
        <p:spPr>
          <a:xfrm>
            <a:off x="780410" y="4209430"/>
            <a:ext cx="1462706" cy="1237124"/>
          </a:xfrm>
          <a:prstGeom prst="rect">
            <a:avLst/>
          </a:prstGeom>
        </p:spPr>
      </p:pic>
      <p:pic>
        <p:nvPicPr>
          <p:cNvPr id="10" name="Grafik 9">
            <a:extLst>
              <a:ext uri="{FF2B5EF4-FFF2-40B4-BE49-F238E27FC236}">
                <a16:creationId xmlns:a16="http://schemas.microsoft.com/office/drawing/2014/main" id="{9BE3F4A4-3328-CC77-EC64-C56948B9806F}"/>
              </a:ext>
            </a:extLst>
          </p:cNvPr>
          <p:cNvPicPr>
            <a:picLocks noChangeAspect="1"/>
          </p:cNvPicPr>
          <p:nvPr/>
        </p:nvPicPr>
        <p:blipFill>
          <a:blip r:embed="rId4"/>
          <a:stretch>
            <a:fillRect/>
          </a:stretch>
        </p:blipFill>
        <p:spPr>
          <a:xfrm>
            <a:off x="8460900" y="504587"/>
            <a:ext cx="3300651" cy="2773757"/>
          </a:xfrm>
          <a:prstGeom prst="rect">
            <a:avLst/>
          </a:prstGeom>
        </p:spPr>
      </p:pic>
      <p:sp>
        <p:nvSpPr>
          <p:cNvPr id="11" name="Textfeld 10">
            <a:extLst>
              <a:ext uri="{FF2B5EF4-FFF2-40B4-BE49-F238E27FC236}">
                <a16:creationId xmlns:a16="http://schemas.microsoft.com/office/drawing/2014/main" id="{8F820439-EC84-537E-A669-41B5C3264504}"/>
              </a:ext>
            </a:extLst>
          </p:cNvPr>
          <p:cNvSpPr txBox="1"/>
          <p:nvPr/>
        </p:nvSpPr>
        <p:spPr>
          <a:xfrm>
            <a:off x="7180397" y="6580342"/>
            <a:ext cx="1667444" cy="246221"/>
          </a:xfrm>
          <a:prstGeom prst="rect">
            <a:avLst/>
          </a:prstGeom>
          <a:noFill/>
        </p:spPr>
        <p:txBody>
          <a:bodyPr wrap="none" rtlCol="0">
            <a:spAutoFit/>
          </a:bodyPr>
          <a:lstStyle/>
          <a:p>
            <a:r>
              <a:rPr lang="de-DE" sz="1000" dirty="0"/>
              <a:t>Entwickelt von Edda Meister</a:t>
            </a:r>
          </a:p>
        </p:txBody>
      </p:sp>
      <p:pic>
        <p:nvPicPr>
          <p:cNvPr id="18" name="Grafik 17">
            <a:extLst>
              <a:ext uri="{FF2B5EF4-FFF2-40B4-BE49-F238E27FC236}">
                <a16:creationId xmlns:a16="http://schemas.microsoft.com/office/drawing/2014/main" id="{FCFE6809-448C-E5EE-0C92-2E1129BB9C5D}"/>
              </a:ext>
            </a:extLst>
          </p:cNvPr>
          <p:cNvPicPr>
            <a:picLocks noChangeAspect="1"/>
          </p:cNvPicPr>
          <p:nvPr/>
        </p:nvPicPr>
        <p:blipFill>
          <a:blip r:embed="rId5"/>
          <a:stretch>
            <a:fillRect/>
          </a:stretch>
        </p:blipFill>
        <p:spPr>
          <a:xfrm>
            <a:off x="8817412" y="6508878"/>
            <a:ext cx="227570" cy="317685"/>
          </a:xfrm>
          <a:prstGeom prst="rect">
            <a:avLst/>
          </a:prstGeom>
        </p:spPr>
      </p:pic>
      <p:pic>
        <p:nvPicPr>
          <p:cNvPr id="19" name="Grafik 18">
            <a:extLst>
              <a:ext uri="{FF2B5EF4-FFF2-40B4-BE49-F238E27FC236}">
                <a16:creationId xmlns:a16="http://schemas.microsoft.com/office/drawing/2014/main" id="{F120E20A-2DE1-A8FA-DF2B-F453D3E6F4E0}"/>
              </a:ext>
            </a:extLst>
          </p:cNvPr>
          <p:cNvPicPr>
            <a:picLocks noChangeAspect="1"/>
          </p:cNvPicPr>
          <p:nvPr/>
        </p:nvPicPr>
        <p:blipFill rotWithShape="1">
          <a:blip r:embed="rId6">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20" name="Grafik 19">
            <a:extLst>
              <a:ext uri="{FF2B5EF4-FFF2-40B4-BE49-F238E27FC236}">
                <a16:creationId xmlns:a16="http://schemas.microsoft.com/office/drawing/2014/main" id="{B9580BAD-E940-8B2D-BCDD-951F5F95D7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21" name="Grafik 20">
            <a:extLst>
              <a:ext uri="{FF2B5EF4-FFF2-40B4-BE49-F238E27FC236}">
                <a16:creationId xmlns:a16="http://schemas.microsoft.com/office/drawing/2014/main" id="{BC6881B6-324E-9F22-2B4F-DD7B070E9EE7}"/>
              </a:ext>
            </a:extLst>
          </p:cNvPr>
          <p:cNvPicPr>
            <a:picLocks noChangeAspect="1"/>
          </p:cNvPicPr>
          <p:nvPr/>
        </p:nvPicPr>
        <p:blipFill>
          <a:blip r:embed="rId8"/>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40770317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feld 6">
            <a:extLst>
              <a:ext uri="{FF2B5EF4-FFF2-40B4-BE49-F238E27FC236}">
                <a16:creationId xmlns:a16="http://schemas.microsoft.com/office/drawing/2014/main" id="{A12BBA7D-7D52-9670-1600-5937A84DFCC8}"/>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sp>
        <p:nvSpPr>
          <p:cNvPr id="2" name="Titel 1">
            <a:extLst>
              <a:ext uri="{FF2B5EF4-FFF2-40B4-BE49-F238E27FC236}">
                <a16:creationId xmlns:a16="http://schemas.microsoft.com/office/drawing/2014/main" id="{FD44F50F-50E1-DB29-0797-1CEE6DD12E6F}"/>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500"/>
              </a:spcAft>
            </a:pPr>
            <a:r>
              <a:rPr lang="de-DE" sz="3200" b="1" dirty="0"/>
              <a:t>3 Wir sind viele – Das Mikrobiom</a:t>
            </a:r>
          </a:p>
          <a:p>
            <a:pPr>
              <a:spcAft>
                <a:spcPts val="500"/>
              </a:spcAft>
            </a:pPr>
            <a:r>
              <a:rPr lang="de-DE" sz="3200" b="1" dirty="0"/>
              <a:t>3.3 Das Darmmikrobiom</a:t>
            </a:r>
          </a:p>
        </p:txBody>
      </p:sp>
      <p:sp>
        <p:nvSpPr>
          <p:cNvPr id="24" name="Rechteck: abgerundete Ecken 23">
            <a:extLst>
              <a:ext uri="{FF2B5EF4-FFF2-40B4-BE49-F238E27FC236}">
                <a16:creationId xmlns:a16="http://schemas.microsoft.com/office/drawing/2014/main" id="{E524F42F-FA6E-E60C-5550-C1814B63C824}"/>
              </a:ext>
            </a:extLst>
          </p:cNvPr>
          <p:cNvSpPr/>
          <p:nvPr/>
        </p:nvSpPr>
        <p:spPr>
          <a:xfrm>
            <a:off x="535582" y="3797341"/>
            <a:ext cx="11117341" cy="2022794"/>
          </a:xfrm>
          <a:prstGeom prst="roundRect">
            <a:avLst/>
          </a:prstGeom>
          <a:solidFill>
            <a:srgbClr val="DFF7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Titel 1">
            <a:extLst>
              <a:ext uri="{FF2B5EF4-FFF2-40B4-BE49-F238E27FC236}">
                <a16:creationId xmlns:a16="http://schemas.microsoft.com/office/drawing/2014/main" id="{3F61EF0F-0CEE-D1C9-6BDD-83888EB42FFF}"/>
              </a:ext>
            </a:extLst>
          </p:cNvPr>
          <p:cNvSpPr txBox="1">
            <a:spLocks/>
          </p:cNvSpPr>
          <p:nvPr/>
        </p:nvSpPr>
        <p:spPr>
          <a:xfrm>
            <a:off x="2688710" y="4402969"/>
            <a:ext cx="7857962" cy="76877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3200" b="0" i="0" u="none" strike="noStrike" dirty="0">
                <a:solidFill>
                  <a:srgbClr val="000000"/>
                </a:solidFill>
                <a:effectLst/>
                <a:latin typeface="+mn-lt"/>
              </a:rPr>
              <a:t>„</a:t>
            </a:r>
            <a:r>
              <a:rPr lang="en-GB" sz="3200" dirty="0">
                <a:latin typeface="+mn-lt"/>
              </a:rPr>
              <a:t>W</a:t>
            </a:r>
            <a:r>
              <a:rPr lang="de-DE" sz="3200" b="0" i="0" u="none" strike="noStrike" dirty="0" err="1">
                <a:solidFill>
                  <a:srgbClr val="000000"/>
                </a:solidFill>
                <a:effectLst/>
                <a:latin typeface="+mn-lt"/>
              </a:rPr>
              <a:t>enn</a:t>
            </a:r>
            <a:r>
              <a:rPr lang="de-DE" sz="3200" b="0" i="0" u="none" strike="noStrike" dirty="0">
                <a:solidFill>
                  <a:srgbClr val="000000"/>
                </a:solidFill>
                <a:effectLst/>
                <a:latin typeface="+mn-lt"/>
              </a:rPr>
              <a:t> Bakterien im Darm auch als Freunde verstanden werden können – wie sollte ich dann mit ihnen umgehen?“</a:t>
            </a:r>
            <a:endParaRPr lang="de-DE" sz="3200" b="1" dirty="0">
              <a:latin typeface="+mn-lt"/>
            </a:endParaRPr>
          </a:p>
        </p:txBody>
      </p:sp>
      <p:pic>
        <p:nvPicPr>
          <p:cNvPr id="3" name="Grafik 2">
            <a:extLst>
              <a:ext uri="{FF2B5EF4-FFF2-40B4-BE49-F238E27FC236}">
                <a16:creationId xmlns:a16="http://schemas.microsoft.com/office/drawing/2014/main" id="{62DDE6AA-4CB2-26A3-FD91-539C05822B2A}"/>
              </a:ext>
            </a:extLst>
          </p:cNvPr>
          <p:cNvPicPr>
            <a:picLocks noChangeAspect="1"/>
          </p:cNvPicPr>
          <p:nvPr/>
        </p:nvPicPr>
        <p:blipFill>
          <a:blip r:embed="rId3"/>
          <a:stretch>
            <a:fillRect/>
          </a:stretch>
        </p:blipFill>
        <p:spPr>
          <a:xfrm>
            <a:off x="8460900" y="504587"/>
            <a:ext cx="3300651" cy="2773757"/>
          </a:xfrm>
          <a:prstGeom prst="rect">
            <a:avLst/>
          </a:prstGeom>
        </p:spPr>
      </p:pic>
      <p:pic>
        <p:nvPicPr>
          <p:cNvPr id="11" name="Grafik 10">
            <a:extLst>
              <a:ext uri="{FF2B5EF4-FFF2-40B4-BE49-F238E27FC236}">
                <a16:creationId xmlns:a16="http://schemas.microsoft.com/office/drawing/2014/main" id="{0B7980F1-9B72-FAC3-E2DB-2BBB927C9704}"/>
              </a:ext>
            </a:extLst>
          </p:cNvPr>
          <p:cNvPicPr>
            <a:picLocks noChangeAspect="1"/>
          </p:cNvPicPr>
          <p:nvPr/>
        </p:nvPicPr>
        <p:blipFill>
          <a:blip r:embed="rId4">
            <a:extLst>
              <a:ext uri="{28A0092B-C50C-407E-A947-70E740481C1C}">
                <a14:useLocalDpi xmlns:a14="http://schemas.microsoft.com/office/drawing/2010/main" val="0"/>
              </a:ext>
            </a:extLst>
          </a:blip>
          <a:srcRect t="15422"/>
          <a:stretch/>
        </p:blipFill>
        <p:spPr>
          <a:xfrm>
            <a:off x="780410" y="4209430"/>
            <a:ext cx="1462706" cy="1237124"/>
          </a:xfrm>
          <a:prstGeom prst="rect">
            <a:avLst/>
          </a:prstGeom>
        </p:spPr>
      </p:pic>
      <p:sp>
        <p:nvSpPr>
          <p:cNvPr id="10" name="Textfeld 9">
            <a:extLst>
              <a:ext uri="{FF2B5EF4-FFF2-40B4-BE49-F238E27FC236}">
                <a16:creationId xmlns:a16="http://schemas.microsoft.com/office/drawing/2014/main" id="{59CFF27E-7A10-0525-3829-3A48DE333FCF}"/>
              </a:ext>
            </a:extLst>
          </p:cNvPr>
          <p:cNvSpPr txBox="1"/>
          <p:nvPr/>
        </p:nvSpPr>
        <p:spPr>
          <a:xfrm>
            <a:off x="7180397" y="6580342"/>
            <a:ext cx="1667444" cy="246221"/>
          </a:xfrm>
          <a:prstGeom prst="rect">
            <a:avLst/>
          </a:prstGeom>
          <a:noFill/>
        </p:spPr>
        <p:txBody>
          <a:bodyPr wrap="none" rtlCol="0">
            <a:spAutoFit/>
          </a:bodyPr>
          <a:lstStyle/>
          <a:p>
            <a:r>
              <a:rPr lang="de-DE" sz="1000" dirty="0"/>
              <a:t>Entwickelt von Edda Meister</a:t>
            </a:r>
          </a:p>
        </p:txBody>
      </p:sp>
      <p:pic>
        <p:nvPicPr>
          <p:cNvPr id="16" name="Grafik 15">
            <a:extLst>
              <a:ext uri="{FF2B5EF4-FFF2-40B4-BE49-F238E27FC236}">
                <a16:creationId xmlns:a16="http://schemas.microsoft.com/office/drawing/2014/main" id="{FF54F7ED-40EA-A04D-663D-D632410C42BA}"/>
              </a:ext>
            </a:extLst>
          </p:cNvPr>
          <p:cNvPicPr>
            <a:picLocks noChangeAspect="1"/>
          </p:cNvPicPr>
          <p:nvPr/>
        </p:nvPicPr>
        <p:blipFill>
          <a:blip r:embed="rId5"/>
          <a:stretch>
            <a:fillRect/>
          </a:stretch>
        </p:blipFill>
        <p:spPr>
          <a:xfrm>
            <a:off x="8817412" y="6508878"/>
            <a:ext cx="227570" cy="317685"/>
          </a:xfrm>
          <a:prstGeom prst="rect">
            <a:avLst/>
          </a:prstGeom>
        </p:spPr>
      </p:pic>
      <p:pic>
        <p:nvPicPr>
          <p:cNvPr id="17" name="Grafik 16">
            <a:extLst>
              <a:ext uri="{FF2B5EF4-FFF2-40B4-BE49-F238E27FC236}">
                <a16:creationId xmlns:a16="http://schemas.microsoft.com/office/drawing/2014/main" id="{FCE543BD-8875-A2CE-4F42-3C82B6338902}"/>
              </a:ext>
            </a:extLst>
          </p:cNvPr>
          <p:cNvPicPr>
            <a:picLocks noChangeAspect="1"/>
          </p:cNvPicPr>
          <p:nvPr/>
        </p:nvPicPr>
        <p:blipFill rotWithShape="1">
          <a:blip r:embed="rId6">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8" name="Grafik 17">
            <a:extLst>
              <a:ext uri="{FF2B5EF4-FFF2-40B4-BE49-F238E27FC236}">
                <a16:creationId xmlns:a16="http://schemas.microsoft.com/office/drawing/2014/main" id="{8F0EDB4D-46B7-2844-27EB-F36E103620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19" name="Grafik 18">
            <a:extLst>
              <a:ext uri="{FF2B5EF4-FFF2-40B4-BE49-F238E27FC236}">
                <a16:creationId xmlns:a16="http://schemas.microsoft.com/office/drawing/2014/main" id="{9E8A4534-70B2-D88E-E4D1-D8C4BC95556E}"/>
              </a:ext>
            </a:extLst>
          </p:cNvPr>
          <p:cNvPicPr>
            <a:picLocks noChangeAspect="1"/>
          </p:cNvPicPr>
          <p:nvPr/>
        </p:nvPicPr>
        <p:blipFill>
          <a:blip r:embed="rId8"/>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1249444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hteck 16">
            <a:extLst>
              <a:ext uri="{FF2B5EF4-FFF2-40B4-BE49-F238E27FC236}">
                <a16:creationId xmlns:a16="http://schemas.microsoft.com/office/drawing/2014/main" id="{00C1FCB7-161E-738D-F847-F64D6124247F}"/>
              </a:ext>
            </a:extLst>
          </p:cNvPr>
          <p:cNvSpPr/>
          <p:nvPr/>
        </p:nvSpPr>
        <p:spPr>
          <a:xfrm>
            <a:off x="6095999" y="507334"/>
            <a:ext cx="5381768" cy="1116398"/>
          </a:xfrm>
          <a:prstGeom prst="rect">
            <a:avLst/>
          </a:prstGeom>
          <a:solidFill>
            <a:schemeClr val="accent1">
              <a:lumMod val="20000"/>
              <a:lumOff val="8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948D45F1-FCB5-775E-C897-679E8D19D221}"/>
              </a:ext>
            </a:extLst>
          </p:cNvPr>
          <p:cNvSpPr txBox="1"/>
          <p:nvPr/>
        </p:nvSpPr>
        <p:spPr>
          <a:xfrm>
            <a:off x="7600540" y="127793"/>
            <a:ext cx="416101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rPr>
              <a:t>Gesundheit beginnt im Darm – 3 Wir sind viele – Das Mikrobiom</a:t>
            </a:r>
          </a:p>
        </p:txBody>
      </p:sp>
      <p:sp>
        <p:nvSpPr>
          <p:cNvPr id="14" name="Textfeld 13">
            <a:extLst>
              <a:ext uri="{FF2B5EF4-FFF2-40B4-BE49-F238E27FC236}">
                <a16:creationId xmlns:a16="http://schemas.microsoft.com/office/drawing/2014/main" id="{EEE49595-8243-C585-B05D-146115DBC409}"/>
              </a:ext>
            </a:extLst>
          </p:cNvPr>
          <p:cNvSpPr txBox="1"/>
          <p:nvPr/>
        </p:nvSpPr>
        <p:spPr>
          <a:xfrm>
            <a:off x="7257719" y="973072"/>
            <a:ext cx="4347291" cy="646331"/>
          </a:xfrm>
          <a:prstGeom prst="rect">
            <a:avLst/>
          </a:prstGeom>
          <a:noFill/>
          <a:ln>
            <a:no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c. Formuliert daraus ein Redaktionsproblem.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d. Stellt Vermutungen auf.</a:t>
            </a:r>
          </a:p>
        </p:txBody>
      </p:sp>
      <p:sp>
        <p:nvSpPr>
          <p:cNvPr id="16" name="Textfeld 15">
            <a:extLst>
              <a:ext uri="{FF2B5EF4-FFF2-40B4-BE49-F238E27FC236}">
                <a16:creationId xmlns:a16="http://schemas.microsoft.com/office/drawing/2014/main" id="{D0EC7F18-DEED-9183-EDEC-990AB220CFC3}"/>
              </a:ext>
            </a:extLst>
          </p:cNvPr>
          <p:cNvSpPr txBox="1"/>
          <p:nvPr/>
        </p:nvSpPr>
        <p:spPr>
          <a:xfrm>
            <a:off x="7307640" y="507334"/>
            <a:ext cx="1714003" cy="584775"/>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prstClr val="black"/>
                </a:solidFill>
                <a:effectLst/>
                <a:uLnTx/>
                <a:uFillTx/>
                <a:latin typeface="Calibri" panose="020F0502020204030204"/>
                <a:ea typeface="+mn-ea"/>
                <a:cs typeface="+mn-cs"/>
              </a:rPr>
              <a:t>Aufgabe</a:t>
            </a:r>
          </a:p>
        </p:txBody>
      </p:sp>
      <p:sp>
        <p:nvSpPr>
          <p:cNvPr id="3" name="Titel 1">
            <a:extLst>
              <a:ext uri="{FF2B5EF4-FFF2-40B4-BE49-F238E27FC236}">
                <a16:creationId xmlns:a16="http://schemas.microsoft.com/office/drawing/2014/main" id="{B625AD9B-7042-BF52-B04E-242A79A7B148}"/>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3 Wir sind viele – Das Mikrobiom</a:t>
            </a:r>
          </a:p>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3.3 Das Darmmikrobiom</a:t>
            </a:r>
          </a:p>
        </p:txBody>
      </p:sp>
      <p:sp>
        <p:nvSpPr>
          <p:cNvPr id="10" name="Ellipse 9">
            <a:extLst>
              <a:ext uri="{FF2B5EF4-FFF2-40B4-BE49-F238E27FC236}">
                <a16:creationId xmlns:a16="http://schemas.microsoft.com/office/drawing/2014/main" id="{1D6514D5-BFBA-28D0-1359-96A00142C97A}"/>
              </a:ext>
            </a:extLst>
          </p:cNvPr>
          <p:cNvSpPr/>
          <p:nvPr/>
        </p:nvSpPr>
        <p:spPr>
          <a:xfrm>
            <a:off x="6223242" y="583907"/>
            <a:ext cx="957155" cy="963251"/>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28575">
            <a:solidFill>
              <a:srgbClr val="DBF9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feld 19">
            <a:extLst>
              <a:ext uri="{FF2B5EF4-FFF2-40B4-BE49-F238E27FC236}">
                <a16:creationId xmlns:a16="http://schemas.microsoft.com/office/drawing/2014/main" id="{731E28C5-7A19-8837-CF3F-CE771F4CE942}"/>
              </a:ext>
            </a:extLst>
          </p:cNvPr>
          <p:cNvSpPr txBox="1"/>
          <p:nvPr/>
        </p:nvSpPr>
        <p:spPr>
          <a:xfrm>
            <a:off x="956703" y="3248755"/>
            <a:ext cx="10533078"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3600" b="0" i="0" u="none" strike="noStrike" kern="1200" cap="none" spc="0" normalizeH="0" baseline="0" noProof="0" dirty="0">
                <a:ln>
                  <a:noFill/>
                </a:ln>
                <a:solidFill>
                  <a:prstClr val="black"/>
                </a:solidFill>
                <a:effectLst/>
                <a:uLnTx/>
                <a:uFillTx/>
                <a:latin typeface="Bernard MT Condensed" panose="02050806060905020404" pitchFamily="18" charset="0"/>
                <a:ea typeface="+mn-ea"/>
                <a:cs typeface="+mn-cs"/>
              </a:rPr>
              <a:t>BAKTERIEN – NEWSFEED: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3600" b="0" i="0" u="none" strike="noStrike" kern="1200" cap="none" spc="0" normalizeH="0" baseline="0" noProof="0" dirty="0">
                <a:ln>
                  <a:noFill/>
                </a:ln>
                <a:solidFill>
                  <a:prstClr val="black"/>
                </a:solidFill>
                <a:effectLst/>
                <a:uLnTx/>
                <a:uFillTx/>
                <a:latin typeface="Bernard MT Condensed" panose="02050806060905020404" pitchFamily="18" charset="0"/>
                <a:ea typeface="+mn-ea"/>
                <a:cs typeface="+mn-cs"/>
              </a:rPr>
              <a:t>NEUE MELDUNGEN AUS DER WELT DER MIKROBEN</a:t>
            </a:r>
          </a:p>
        </p:txBody>
      </p:sp>
      <p:sp>
        <p:nvSpPr>
          <p:cNvPr id="21" name="Rechteck 20">
            <a:extLst>
              <a:ext uri="{FF2B5EF4-FFF2-40B4-BE49-F238E27FC236}">
                <a16:creationId xmlns:a16="http://schemas.microsoft.com/office/drawing/2014/main" id="{3DD036B8-BA5C-E52E-A433-F69CE7C317F8}"/>
              </a:ext>
            </a:extLst>
          </p:cNvPr>
          <p:cNvSpPr/>
          <p:nvPr/>
        </p:nvSpPr>
        <p:spPr>
          <a:xfrm>
            <a:off x="1004238" y="1762014"/>
            <a:ext cx="3441700" cy="1104900"/>
          </a:xfrm>
          <a:custGeom>
            <a:avLst/>
            <a:gdLst>
              <a:gd name="connsiteX0" fmla="*/ 0 w 3441700"/>
              <a:gd name="connsiteY0" fmla="*/ 0 h 1104900"/>
              <a:gd name="connsiteX1" fmla="*/ 504783 w 3441700"/>
              <a:gd name="connsiteY1" fmla="*/ 0 h 1104900"/>
              <a:gd name="connsiteX2" fmla="*/ 1043982 w 3441700"/>
              <a:gd name="connsiteY2" fmla="*/ 0 h 1104900"/>
              <a:gd name="connsiteX3" fmla="*/ 1617599 w 3441700"/>
              <a:gd name="connsiteY3" fmla="*/ 0 h 1104900"/>
              <a:gd name="connsiteX4" fmla="*/ 2225633 w 3441700"/>
              <a:gd name="connsiteY4" fmla="*/ 0 h 1104900"/>
              <a:gd name="connsiteX5" fmla="*/ 2868083 w 3441700"/>
              <a:gd name="connsiteY5" fmla="*/ 0 h 1104900"/>
              <a:gd name="connsiteX6" fmla="*/ 3441700 w 3441700"/>
              <a:gd name="connsiteY6" fmla="*/ 0 h 1104900"/>
              <a:gd name="connsiteX7" fmla="*/ 3441700 w 3441700"/>
              <a:gd name="connsiteY7" fmla="*/ 530352 h 1104900"/>
              <a:gd name="connsiteX8" fmla="*/ 3441700 w 3441700"/>
              <a:gd name="connsiteY8" fmla="*/ 1104900 h 1104900"/>
              <a:gd name="connsiteX9" fmla="*/ 2833666 w 3441700"/>
              <a:gd name="connsiteY9" fmla="*/ 1104900 h 1104900"/>
              <a:gd name="connsiteX10" fmla="*/ 2363301 w 3441700"/>
              <a:gd name="connsiteY10" fmla="*/ 1104900 h 1104900"/>
              <a:gd name="connsiteX11" fmla="*/ 1720850 w 3441700"/>
              <a:gd name="connsiteY11" fmla="*/ 1104900 h 1104900"/>
              <a:gd name="connsiteX12" fmla="*/ 1078399 w 3441700"/>
              <a:gd name="connsiteY12" fmla="*/ 1104900 h 1104900"/>
              <a:gd name="connsiteX13" fmla="*/ 573617 w 3441700"/>
              <a:gd name="connsiteY13" fmla="*/ 1104900 h 1104900"/>
              <a:gd name="connsiteX14" fmla="*/ 0 w 3441700"/>
              <a:gd name="connsiteY14" fmla="*/ 1104900 h 1104900"/>
              <a:gd name="connsiteX15" fmla="*/ 0 w 3441700"/>
              <a:gd name="connsiteY15" fmla="*/ 530352 h 1104900"/>
              <a:gd name="connsiteX16" fmla="*/ 0 w 3441700"/>
              <a:gd name="connsiteY16"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41700" h="1104900" fill="none" extrusionOk="0">
                <a:moveTo>
                  <a:pt x="0" y="0"/>
                </a:moveTo>
                <a:cubicBezTo>
                  <a:pt x="205901" y="-30605"/>
                  <a:pt x="309771" y="38478"/>
                  <a:pt x="504783" y="0"/>
                </a:cubicBezTo>
                <a:cubicBezTo>
                  <a:pt x="699795" y="-38478"/>
                  <a:pt x="922131" y="63132"/>
                  <a:pt x="1043982" y="0"/>
                </a:cubicBezTo>
                <a:cubicBezTo>
                  <a:pt x="1165833" y="-63132"/>
                  <a:pt x="1396167" y="34836"/>
                  <a:pt x="1617599" y="0"/>
                </a:cubicBezTo>
                <a:cubicBezTo>
                  <a:pt x="1839031" y="-34836"/>
                  <a:pt x="1930291" y="43786"/>
                  <a:pt x="2225633" y="0"/>
                </a:cubicBezTo>
                <a:cubicBezTo>
                  <a:pt x="2520975" y="-43786"/>
                  <a:pt x="2682725" y="65611"/>
                  <a:pt x="2868083" y="0"/>
                </a:cubicBezTo>
                <a:cubicBezTo>
                  <a:pt x="3053441" y="-65611"/>
                  <a:pt x="3259977" y="53544"/>
                  <a:pt x="3441700" y="0"/>
                </a:cubicBezTo>
                <a:cubicBezTo>
                  <a:pt x="3456270" y="208617"/>
                  <a:pt x="3379831" y="275138"/>
                  <a:pt x="3441700" y="530352"/>
                </a:cubicBezTo>
                <a:cubicBezTo>
                  <a:pt x="3503569" y="785566"/>
                  <a:pt x="3422038" y="920671"/>
                  <a:pt x="3441700" y="1104900"/>
                </a:cubicBezTo>
                <a:cubicBezTo>
                  <a:pt x="3245945" y="1177575"/>
                  <a:pt x="3020222" y="1064031"/>
                  <a:pt x="2833666" y="1104900"/>
                </a:cubicBezTo>
                <a:cubicBezTo>
                  <a:pt x="2647110" y="1145769"/>
                  <a:pt x="2553651" y="1091847"/>
                  <a:pt x="2363301" y="1104900"/>
                </a:cubicBezTo>
                <a:cubicBezTo>
                  <a:pt x="2172952" y="1117953"/>
                  <a:pt x="1980405" y="1097104"/>
                  <a:pt x="1720850" y="1104900"/>
                </a:cubicBezTo>
                <a:cubicBezTo>
                  <a:pt x="1461295" y="1112696"/>
                  <a:pt x="1369941" y="1040396"/>
                  <a:pt x="1078399" y="1104900"/>
                </a:cubicBezTo>
                <a:cubicBezTo>
                  <a:pt x="786857" y="1169404"/>
                  <a:pt x="717835" y="1099004"/>
                  <a:pt x="573617" y="1104900"/>
                </a:cubicBezTo>
                <a:cubicBezTo>
                  <a:pt x="429399" y="1110796"/>
                  <a:pt x="233672" y="1050068"/>
                  <a:pt x="0" y="1104900"/>
                </a:cubicBezTo>
                <a:cubicBezTo>
                  <a:pt x="-39702" y="902413"/>
                  <a:pt x="4685" y="755337"/>
                  <a:pt x="0" y="530352"/>
                </a:cubicBezTo>
                <a:cubicBezTo>
                  <a:pt x="-4685" y="305367"/>
                  <a:pt x="22812" y="229600"/>
                  <a:pt x="0" y="0"/>
                </a:cubicBezTo>
                <a:close/>
              </a:path>
              <a:path w="3441700" h="1104900" stroke="0" extrusionOk="0">
                <a:moveTo>
                  <a:pt x="0" y="0"/>
                </a:moveTo>
                <a:cubicBezTo>
                  <a:pt x="169071" y="-23036"/>
                  <a:pt x="392762" y="45086"/>
                  <a:pt x="504783" y="0"/>
                </a:cubicBezTo>
                <a:cubicBezTo>
                  <a:pt x="616804" y="-45086"/>
                  <a:pt x="907169" y="65597"/>
                  <a:pt x="1112816" y="0"/>
                </a:cubicBezTo>
                <a:cubicBezTo>
                  <a:pt x="1318463" y="-65597"/>
                  <a:pt x="1434412" y="37206"/>
                  <a:pt x="1686433" y="0"/>
                </a:cubicBezTo>
                <a:cubicBezTo>
                  <a:pt x="1938454" y="-37206"/>
                  <a:pt x="2133480" y="75020"/>
                  <a:pt x="2328884" y="0"/>
                </a:cubicBezTo>
                <a:cubicBezTo>
                  <a:pt x="2524288" y="-75020"/>
                  <a:pt x="2657048" y="46227"/>
                  <a:pt x="2902500" y="0"/>
                </a:cubicBezTo>
                <a:cubicBezTo>
                  <a:pt x="3147952" y="-46227"/>
                  <a:pt x="3276225" y="12715"/>
                  <a:pt x="3441700" y="0"/>
                </a:cubicBezTo>
                <a:cubicBezTo>
                  <a:pt x="3447974" y="264392"/>
                  <a:pt x="3423055" y="408032"/>
                  <a:pt x="3441700" y="530352"/>
                </a:cubicBezTo>
                <a:cubicBezTo>
                  <a:pt x="3460345" y="652672"/>
                  <a:pt x="3417835" y="844245"/>
                  <a:pt x="3441700" y="1104900"/>
                </a:cubicBezTo>
                <a:cubicBezTo>
                  <a:pt x="3282362" y="1110127"/>
                  <a:pt x="3152918" y="1097400"/>
                  <a:pt x="2936917" y="1104900"/>
                </a:cubicBezTo>
                <a:cubicBezTo>
                  <a:pt x="2720916" y="1112400"/>
                  <a:pt x="2673422" y="1080173"/>
                  <a:pt x="2466552" y="1104900"/>
                </a:cubicBezTo>
                <a:cubicBezTo>
                  <a:pt x="2259683" y="1129627"/>
                  <a:pt x="2165386" y="1050811"/>
                  <a:pt x="1892935" y="1104900"/>
                </a:cubicBezTo>
                <a:cubicBezTo>
                  <a:pt x="1620484" y="1158989"/>
                  <a:pt x="1558478" y="1087603"/>
                  <a:pt x="1388152" y="1104900"/>
                </a:cubicBezTo>
                <a:cubicBezTo>
                  <a:pt x="1217826" y="1122197"/>
                  <a:pt x="1028305" y="1050028"/>
                  <a:pt x="917787" y="1104900"/>
                </a:cubicBezTo>
                <a:cubicBezTo>
                  <a:pt x="807270" y="1159772"/>
                  <a:pt x="451009" y="1053011"/>
                  <a:pt x="0" y="1104900"/>
                </a:cubicBezTo>
                <a:cubicBezTo>
                  <a:pt x="-40422" y="943992"/>
                  <a:pt x="37087" y="783865"/>
                  <a:pt x="0" y="563499"/>
                </a:cubicBezTo>
                <a:cubicBezTo>
                  <a:pt x="-37087" y="343133"/>
                  <a:pt x="9112" y="121078"/>
                  <a:pt x="0" y="0"/>
                </a:cubicBezTo>
                <a:close/>
              </a:path>
            </a:pathLst>
          </a:custGeom>
          <a:solidFill>
            <a:srgbClr val="CEE7FE"/>
          </a:solidFill>
          <a:ln>
            <a:solidFill>
              <a:schemeClr val="tx1"/>
            </a:solidFill>
            <a:extLst>
              <a:ext uri="{C807C97D-BFC1-408E-A445-0C87EB9F89A2}">
                <ask:lineSketchStyleProps xmlns:ask="http://schemas.microsoft.com/office/drawing/2018/sketchyshapes" sd="3054873628">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Wie abhängig sind wir von unseren Bakterien?</a:t>
            </a:r>
          </a:p>
        </p:txBody>
      </p:sp>
      <p:sp>
        <p:nvSpPr>
          <p:cNvPr id="22" name="Rechteck 21">
            <a:extLst>
              <a:ext uri="{FF2B5EF4-FFF2-40B4-BE49-F238E27FC236}">
                <a16:creationId xmlns:a16="http://schemas.microsoft.com/office/drawing/2014/main" id="{B764DB30-96AF-3286-2119-1E915078A3FC}"/>
              </a:ext>
            </a:extLst>
          </p:cNvPr>
          <p:cNvSpPr/>
          <p:nvPr/>
        </p:nvSpPr>
        <p:spPr>
          <a:xfrm>
            <a:off x="8164641" y="1963093"/>
            <a:ext cx="3441700" cy="1104900"/>
          </a:xfrm>
          <a:custGeom>
            <a:avLst/>
            <a:gdLst>
              <a:gd name="connsiteX0" fmla="*/ 0 w 3441700"/>
              <a:gd name="connsiteY0" fmla="*/ 0 h 1104900"/>
              <a:gd name="connsiteX1" fmla="*/ 504783 w 3441700"/>
              <a:gd name="connsiteY1" fmla="*/ 0 h 1104900"/>
              <a:gd name="connsiteX2" fmla="*/ 1043982 w 3441700"/>
              <a:gd name="connsiteY2" fmla="*/ 0 h 1104900"/>
              <a:gd name="connsiteX3" fmla="*/ 1617599 w 3441700"/>
              <a:gd name="connsiteY3" fmla="*/ 0 h 1104900"/>
              <a:gd name="connsiteX4" fmla="*/ 2225633 w 3441700"/>
              <a:gd name="connsiteY4" fmla="*/ 0 h 1104900"/>
              <a:gd name="connsiteX5" fmla="*/ 2868083 w 3441700"/>
              <a:gd name="connsiteY5" fmla="*/ 0 h 1104900"/>
              <a:gd name="connsiteX6" fmla="*/ 3441700 w 3441700"/>
              <a:gd name="connsiteY6" fmla="*/ 0 h 1104900"/>
              <a:gd name="connsiteX7" fmla="*/ 3441700 w 3441700"/>
              <a:gd name="connsiteY7" fmla="*/ 530352 h 1104900"/>
              <a:gd name="connsiteX8" fmla="*/ 3441700 w 3441700"/>
              <a:gd name="connsiteY8" fmla="*/ 1104900 h 1104900"/>
              <a:gd name="connsiteX9" fmla="*/ 2833666 w 3441700"/>
              <a:gd name="connsiteY9" fmla="*/ 1104900 h 1104900"/>
              <a:gd name="connsiteX10" fmla="*/ 2363301 w 3441700"/>
              <a:gd name="connsiteY10" fmla="*/ 1104900 h 1104900"/>
              <a:gd name="connsiteX11" fmla="*/ 1720850 w 3441700"/>
              <a:gd name="connsiteY11" fmla="*/ 1104900 h 1104900"/>
              <a:gd name="connsiteX12" fmla="*/ 1078399 w 3441700"/>
              <a:gd name="connsiteY12" fmla="*/ 1104900 h 1104900"/>
              <a:gd name="connsiteX13" fmla="*/ 573617 w 3441700"/>
              <a:gd name="connsiteY13" fmla="*/ 1104900 h 1104900"/>
              <a:gd name="connsiteX14" fmla="*/ 0 w 3441700"/>
              <a:gd name="connsiteY14" fmla="*/ 1104900 h 1104900"/>
              <a:gd name="connsiteX15" fmla="*/ 0 w 3441700"/>
              <a:gd name="connsiteY15" fmla="*/ 530352 h 1104900"/>
              <a:gd name="connsiteX16" fmla="*/ 0 w 3441700"/>
              <a:gd name="connsiteY16"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41700" h="1104900" fill="none" extrusionOk="0">
                <a:moveTo>
                  <a:pt x="0" y="0"/>
                </a:moveTo>
                <a:cubicBezTo>
                  <a:pt x="205901" y="-30605"/>
                  <a:pt x="309771" y="38478"/>
                  <a:pt x="504783" y="0"/>
                </a:cubicBezTo>
                <a:cubicBezTo>
                  <a:pt x="699795" y="-38478"/>
                  <a:pt x="922131" y="63132"/>
                  <a:pt x="1043982" y="0"/>
                </a:cubicBezTo>
                <a:cubicBezTo>
                  <a:pt x="1165833" y="-63132"/>
                  <a:pt x="1396167" y="34836"/>
                  <a:pt x="1617599" y="0"/>
                </a:cubicBezTo>
                <a:cubicBezTo>
                  <a:pt x="1839031" y="-34836"/>
                  <a:pt x="1930291" y="43786"/>
                  <a:pt x="2225633" y="0"/>
                </a:cubicBezTo>
                <a:cubicBezTo>
                  <a:pt x="2520975" y="-43786"/>
                  <a:pt x="2682725" y="65611"/>
                  <a:pt x="2868083" y="0"/>
                </a:cubicBezTo>
                <a:cubicBezTo>
                  <a:pt x="3053441" y="-65611"/>
                  <a:pt x="3259977" y="53544"/>
                  <a:pt x="3441700" y="0"/>
                </a:cubicBezTo>
                <a:cubicBezTo>
                  <a:pt x="3456270" y="208617"/>
                  <a:pt x="3379831" y="275138"/>
                  <a:pt x="3441700" y="530352"/>
                </a:cubicBezTo>
                <a:cubicBezTo>
                  <a:pt x="3503569" y="785566"/>
                  <a:pt x="3422038" y="920671"/>
                  <a:pt x="3441700" y="1104900"/>
                </a:cubicBezTo>
                <a:cubicBezTo>
                  <a:pt x="3245945" y="1177575"/>
                  <a:pt x="3020222" y="1064031"/>
                  <a:pt x="2833666" y="1104900"/>
                </a:cubicBezTo>
                <a:cubicBezTo>
                  <a:pt x="2647110" y="1145769"/>
                  <a:pt x="2553651" y="1091847"/>
                  <a:pt x="2363301" y="1104900"/>
                </a:cubicBezTo>
                <a:cubicBezTo>
                  <a:pt x="2172952" y="1117953"/>
                  <a:pt x="1980405" y="1097104"/>
                  <a:pt x="1720850" y="1104900"/>
                </a:cubicBezTo>
                <a:cubicBezTo>
                  <a:pt x="1461295" y="1112696"/>
                  <a:pt x="1369941" y="1040396"/>
                  <a:pt x="1078399" y="1104900"/>
                </a:cubicBezTo>
                <a:cubicBezTo>
                  <a:pt x="786857" y="1169404"/>
                  <a:pt x="717835" y="1099004"/>
                  <a:pt x="573617" y="1104900"/>
                </a:cubicBezTo>
                <a:cubicBezTo>
                  <a:pt x="429399" y="1110796"/>
                  <a:pt x="233672" y="1050068"/>
                  <a:pt x="0" y="1104900"/>
                </a:cubicBezTo>
                <a:cubicBezTo>
                  <a:pt x="-39702" y="902413"/>
                  <a:pt x="4685" y="755337"/>
                  <a:pt x="0" y="530352"/>
                </a:cubicBezTo>
                <a:cubicBezTo>
                  <a:pt x="-4685" y="305367"/>
                  <a:pt x="22812" y="229600"/>
                  <a:pt x="0" y="0"/>
                </a:cubicBezTo>
                <a:close/>
              </a:path>
              <a:path w="3441700" h="1104900" stroke="0" extrusionOk="0">
                <a:moveTo>
                  <a:pt x="0" y="0"/>
                </a:moveTo>
                <a:cubicBezTo>
                  <a:pt x="169071" y="-23036"/>
                  <a:pt x="392762" y="45086"/>
                  <a:pt x="504783" y="0"/>
                </a:cubicBezTo>
                <a:cubicBezTo>
                  <a:pt x="616804" y="-45086"/>
                  <a:pt x="907169" y="65597"/>
                  <a:pt x="1112816" y="0"/>
                </a:cubicBezTo>
                <a:cubicBezTo>
                  <a:pt x="1318463" y="-65597"/>
                  <a:pt x="1434412" y="37206"/>
                  <a:pt x="1686433" y="0"/>
                </a:cubicBezTo>
                <a:cubicBezTo>
                  <a:pt x="1938454" y="-37206"/>
                  <a:pt x="2133480" y="75020"/>
                  <a:pt x="2328884" y="0"/>
                </a:cubicBezTo>
                <a:cubicBezTo>
                  <a:pt x="2524288" y="-75020"/>
                  <a:pt x="2657048" y="46227"/>
                  <a:pt x="2902500" y="0"/>
                </a:cubicBezTo>
                <a:cubicBezTo>
                  <a:pt x="3147952" y="-46227"/>
                  <a:pt x="3276225" y="12715"/>
                  <a:pt x="3441700" y="0"/>
                </a:cubicBezTo>
                <a:cubicBezTo>
                  <a:pt x="3447974" y="264392"/>
                  <a:pt x="3423055" y="408032"/>
                  <a:pt x="3441700" y="530352"/>
                </a:cubicBezTo>
                <a:cubicBezTo>
                  <a:pt x="3460345" y="652672"/>
                  <a:pt x="3417835" y="844245"/>
                  <a:pt x="3441700" y="1104900"/>
                </a:cubicBezTo>
                <a:cubicBezTo>
                  <a:pt x="3282362" y="1110127"/>
                  <a:pt x="3152918" y="1097400"/>
                  <a:pt x="2936917" y="1104900"/>
                </a:cubicBezTo>
                <a:cubicBezTo>
                  <a:pt x="2720916" y="1112400"/>
                  <a:pt x="2673422" y="1080173"/>
                  <a:pt x="2466552" y="1104900"/>
                </a:cubicBezTo>
                <a:cubicBezTo>
                  <a:pt x="2259683" y="1129627"/>
                  <a:pt x="2165386" y="1050811"/>
                  <a:pt x="1892935" y="1104900"/>
                </a:cubicBezTo>
                <a:cubicBezTo>
                  <a:pt x="1620484" y="1158989"/>
                  <a:pt x="1558478" y="1087603"/>
                  <a:pt x="1388152" y="1104900"/>
                </a:cubicBezTo>
                <a:cubicBezTo>
                  <a:pt x="1217826" y="1122197"/>
                  <a:pt x="1028305" y="1050028"/>
                  <a:pt x="917787" y="1104900"/>
                </a:cubicBezTo>
                <a:cubicBezTo>
                  <a:pt x="807270" y="1159772"/>
                  <a:pt x="451009" y="1053011"/>
                  <a:pt x="0" y="1104900"/>
                </a:cubicBezTo>
                <a:cubicBezTo>
                  <a:pt x="-40422" y="943992"/>
                  <a:pt x="37087" y="783865"/>
                  <a:pt x="0" y="563499"/>
                </a:cubicBezTo>
                <a:cubicBezTo>
                  <a:pt x="-37087" y="343133"/>
                  <a:pt x="9112" y="121078"/>
                  <a:pt x="0" y="0"/>
                </a:cubicBezTo>
                <a:close/>
              </a:path>
            </a:pathLst>
          </a:custGeom>
          <a:solidFill>
            <a:srgbClr val="FEDEE5"/>
          </a:solidFill>
          <a:ln>
            <a:solidFill>
              <a:schemeClr val="tx1"/>
            </a:solidFill>
            <a:extLst>
              <a:ext uri="{C807C97D-BFC1-408E-A445-0C87EB9F89A2}">
                <ask:lineSketchStyleProps xmlns:ask="http://schemas.microsoft.com/office/drawing/2018/sketchyshapes" sd="3054873628">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Wenn Bakterien krank machen</a:t>
            </a:r>
          </a:p>
        </p:txBody>
      </p:sp>
      <p:sp>
        <p:nvSpPr>
          <p:cNvPr id="23" name="Rechteck 22">
            <a:extLst>
              <a:ext uri="{FF2B5EF4-FFF2-40B4-BE49-F238E27FC236}">
                <a16:creationId xmlns:a16="http://schemas.microsoft.com/office/drawing/2014/main" id="{06C5ED41-A7A6-4BA0-6BE7-72E1255D4DCE}"/>
              </a:ext>
            </a:extLst>
          </p:cNvPr>
          <p:cNvSpPr/>
          <p:nvPr/>
        </p:nvSpPr>
        <p:spPr>
          <a:xfrm>
            <a:off x="513471" y="4554575"/>
            <a:ext cx="3441700" cy="1104900"/>
          </a:xfrm>
          <a:custGeom>
            <a:avLst/>
            <a:gdLst>
              <a:gd name="connsiteX0" fmla="*/ 0 w 3441700"/>
              <a:gd name="connsiteY0" fmla="*/ 0 h 1104900"/>
              <a:gd name="connsiteX1" fmla="*/ 504783 w 3441700"/>
              <a:gd name="connsiteY1" fmla="*/ 0 h 1104900"/>
              <a:gd name="connsiteX2" fmla="*/ 1043982 w 3441700"/>
              <a:gd name="connsiteY2" fmla="*/ 0 h 1104900"/>
              <a:gd name="connsiteX3" fmla="*/ 1617599 w 3441700"/>
              <a:gd name="connsiteY3" fmla="*/ 0 h 1104900"/>
              <a:gd name="connsiteX4" fmla="*/ 2225633 w 3441700"/>
              <a:gd name="connsiteY4" fmla="*/ 0 h 1104900"/>
              <a:gd name="connsiteX5" fmla="*/ 2868083 w 3441700"/>
              <a:gd name="connsiteY5" fmla="*/ 0 h 1104900"/>
              <a:gd name="connsiteX6" fmla="*/ 3441700 w 3441700"/>
              <a:gd name="connsiteY6" fmla="*/ 0 h 1104900"/>
              <a:gd name="connsiteX7" fmla="*/ 3441700 w 3441700"/>
              <a:gd name="connsiteY7" fmla="*/ 530352 h 1104900"/>
              <a:gd name="connsiteX8" fmla="*/ 3441700 w 3441700"/>
              <a:gd name="connsiteY8" fmla="*/ 1104900 h 1104900"/>
              <a:gd name="connsiteX9" fmla="*/ 2833666 w 3441700"/>
              <a:gd name="connsiteY9" fmla="*/ 1104900 h 1104900"/>
              <a:gd name="connsiteX10" fmla="*/ 2363301 w 3441700"/>
              <a:gd name="connsiteY10" fmla="*/ 1104900 h 1104900"/>
              <a:gd name="connsiteX11" fmla="*/ 1720850 w 3441700"/>
              <a:gd name="connsiteY11" fmla="*/ 1104900 h 1104900"/>
              <a:gd name="connsiteX12" fmla="*/ 1078399 w 3441700"/>
              <a:gd name="connsiteY12" fmla="*/ 1104900 h 1104900"/>
              <a:gd name="connsiteX13" fmla="*/ 573617 w 3441700"/>
              <a:gd name="connsiteY13" fmla="*/ 1104900 h 1104900"/>
              <a:gd name="connsiteX14" fmla="*/ 0 w 3441700"/>
              <a:gd name="connsiteY14" fmla="*/ 1104900 h 1104900"/>
              <a:gd name="connsiteX15" fmla="*/ 0 w 3441700"/>
              <a:gd name="connsiteY15" fmla="*/ 530352 h 1104900"/>
              <a:gd name="connsiteX16" fmla="*/ 0 w 3441700"/>
              <a:gd name="connsiteY16"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41700" h="1104900" fill="none" extrusionOk="0">
                <a:moveTo>
                  <a:pt x="0" y="0"/>
                </a:moveTo>
                <a:cubicBezTo>
                  <a:pt x="205901" y="-30605"/>
                  <a:pt x="309771" y="38478"/>
                  <a:pt x="504783" y="0"/>
                </a:cubicBezTo>
                <a:cubicBezTo>
                  <a:pt x="699795" y="-38478"/>
                  <a:pt x="922131" y="63132"/>
                  <a:pt x="1043982" y="0"/>
                </a:cubicBezTo>
                <a:cubicBezTo>
                  <a:pt x="1165833" y="-63132"/>
                  <a:pt x="1396167" y="34836"/>
                  <a:pt x="1617599" y="0"/>
                </a:cubicBezTo>
                <a:cubicBezTo>
                  <a:pt x="1839031" y="-34836"/>
                  <a:pt x="1930291" y="43786"/>
                  <a:pt x="2225633" y="0"/>
                </a:cubicBezTo>
                <a:cubicBezTo>
                  <a:pt x="2520975" y="-43786"/>
                  <a:pt x="2682725" y="65611"/>
                  <a:pt x="2868083" y="0"/>
                </a:cubicBezTo>
                <a:cubicBezTo>
                  <a:pt x="3053441" y="-65611"/>
                  <a:pt x="3259977" y="53544"/>
                  <a:pt x="3441700" y="0"/>
                </a:cubicBezTo>
                <a:cubicBezTo>
                  <a:pt x="3456270" y="208617"/>
                  <a:pt x="3379831" y="275138"/>
                  <a:pt x="3441700" y="530352"/>
                </a:cubicBezTo>
                <a:cubicBezTo>
                  <a:pt x="3503569" y="785566"/>
                  <a:pt x="3422038" y="920671"/>
                  <a:pt x="3441700" y="1104900"/>
                </a:cubicBezTo>
                <a:cubicBezTo>
                  <a:pt x="3245945" y="1177575"/>
                  <a:pt x="3020222" y="1064031"/>
                  <a:pt x="2833666" y="1104900"/>
                </a:cubicBezTo>
                <a:cubicBezTo>
                  <a:pt x="2647110" y="1145769"/>
                  <a:pt x="2553651" y="1091847"/>
                  <a:pt x="2363301" y="1104900"/>
                </a:cubicBezTo>
                <a:cubicBezTo>
                  <a:pt x="2172952" y="1117953"/>
                  <a:pt x="1980405" y="1097104"/>
                  <a:pt x="1720850" y="1104900"/>
                </a:cubicBezTo>
                <a:cubicBezTo>
                  <a:pt x="1461295" y="1112696"/>
                  <a:pt x="1369941" y="1040396"/>
                  <a:pt x="1078399" y="1104900"/>
                </a:cubicBezTo>
                <a:cubicBezTo>
                  <a:pt x="786857" y="1169404"/>
                  <a:pt x="717835" y="1099004"/>
                  <a:pt x="573617" y="1104900"/>
                </a:cubicBezTo>
                <a:cubicBezTo>
                  <a:pt x="429399" y="1110796"/>
                  <a:pt x="233672" y="1050068"/>
                  <a:pt x="0" y="1104900"/>
                </a:cubicBezTo>
                <a:cubicBezTo>
                  <a:pt x="-39702" y="902413"/>
                  <a:pt x="4685" y="755337"/>
                  <a:pt x="0" y="530352"/>
                </a:cubicBezTo>
                <a:cubicBezTo>
                  <a:pt x="-4685" y="305367"/>
                  <a:pt x="22812" y="229600"/>
                  <a:pt x="0" y="0"/>
                </a:cubicBezTo>
                <a:close/>
              </a:path>
              <a:path w="3441700" h="1104900" stroke="0" extrusionOk="0">
                <a:moveTo>
                  <a:pt x="0" y="0"/>
                </a:moveTo>
                <a:cubicBezTo>
                  <a:pt x="169071" y="-23036"/>
                  <a:pt x="392762" y="45086"/>
                  <a:pt x="504783" y="0"/>
                </a:cubicBezTo>
                <a:cubicBezTo>
                  <a:pt x="616804" y="-45086"/>
                  <a:pt x="907169" y="65597"/>
                  <a:pt x="1112816" y="0"/>
                </a:cubicBezTo>
                <a:cubicBezTo>
                  <a:pt x="1318463" y="-65597"/>
                  <a:pt x="1434412" y="37206"/>
                  <a:pt x="1686433" y="0"/>
                </a:cubicBezTo>
                <a:cubicBezTo>
                  <a:pt x="1938454" y="-37206"/>
                  <a:pt x="2133480" y="75020"/>
                  <a:pt x="2328884" y="0"/>
                </a:cubicBezTo>
                <a:cubicBezTo>
                  <a:pt x="2524288" y="-75020"/>
                  <a:pt x="2657048" y="46227"/>
                  <a:pt x="2902500" y="0"/>
                </a:cubicBezTo>
                <a:cubicBezTo>
                  <a:pt x="3147952" y="-46227"/>
                  <a:pt x="3276225" y="12715"/>
                  <a:pt x="3441700" y="0"/>
                </a:cubicBezTo>
                <a:cubicBezTo>
                  <a:pt x="3447974" y="264392"/>
                  <a:pt x="3423055" y="408032"/>
                  <a:pt x="3441700" y="530352"/>
                </a:cubicBezTo>
                <a:cubicBezTo>
                  <a:pt x="3460345" y="652672"/>
                  <a:pt x="3417835" y="844245"/>
                  <a:pt x="3441700" y="1104900"/>
                </a:cubicBezTo>
                <a:cubicBezTo>
                  <a:pt x="3282362" y="1110127"/>
                  <a:pt x="3152918" y="1097400"/>
                  <a:pt x="2936917" y="1104900"/>
                </a:cubicBezTo>
                <a:cubicBezTo>
                  <a:pt x="2720916" y="1112400"/>
                  <a:pt x="2673422" y="1080173"/>
                  <a:pt x="2466552" y="1104900"/>
                </a:cubicBezTo>
                <a:cubicBezTo>
                  <a:pt x="2259683" y="1129627"/>
                  <a:pt x="2165386" y="1050811"/>
                  <a:pt x="1892935" y="1104900"/>
                </a:cubicBezTo>
                <a:cubicBezTo>
                  <a:pt x="1620484" y="1158989"/>
                  <a:pt x="1558478" y="1087603"/>
                  <a:pt x="1388152" y="1104900"/>
                </a:cubicBezTo>
                <a:cubicBezTo>
                  <a:pt x="1217826" y="1122197"/>
                  <a:pt x="1028305" y="1050028"/>
                  <a:pt x="917787" y="1104900"/>
                </a:cubicBezTo>
                <a:cubicBezTo>
                  <a:pt x="807270" y="1159772"/>
                  <a:pt x="451009" y="1053011"/>
                  <a:pt x="0" y="1104900"/>
                </a:cubicBezTo>
                <a:cubicBezTo>
                  <a:pt x="-40422" y="943992"/>
                  <a:pt x="37087" y="783865"/>
                  <a:pt x="0" y="563499"/>
                </a:cubicBezTo>
                <a:cubicBezTo>
                  <a:pt x="-37087" y="343133"/>
                  <a:pt x="9112" y="121078"/>
                  <a:pt x="0" y="0"/>
                </a:cubicBezTo>
                <a:close/>
              </a:path>
            </a:pathLst>
          </a:custGeom>
          <a:solidFill>
            <a:schemeClr val="bg1">
              <a:lumMod val="95000"/>
            </a:schemeClr>
          </a:solidFill>
          <a:ln>
            <a:solidFill>
              <a:schemeClr val="tx1"/>
            </a:solidFill>
            <a:extLst>
              <a:ext uri="{C807C97D-BFC1-408E-A445-0C87EB9F89A2}">
                <ask:lineSketchStyleProps xmlns:ask="http://schemas.microsoft.com/office/drawing/2018/sketchyshapes" sd="3054873628">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Alarm im Darm: Wenn das mikrobielle Gleichgewicht kippt</a:t>
            </a:r>
          </a:p>
        </p:txBody>
      </p:sp>
      <p:sp>
        <p:nvSpPr>
          <p:cNvPr id="24" name="Rechteck 23">
            <a:extLst>
              <a:ext uri="{FF2B5EF4-FFF2-40B4-BE49-F238E27FC236}">
                <a16:creationId xmlns:a16="http://schemas.microsoft.com/office/drawing/2014/main" id="{2596E917-1209-7C3F-E067-8D3D1C19F650}"/>
              </a:ext>
            </a:extLst>
          </p:cNvPr>
          <p:cNvSpPr/>
          <p:nvPr/>
        </p:nvSpPr>
        <p:spPr>
          <a:xfrm>
            <a:off x="8236829" y="4554575"/>
            <a:ext cx="3441700" cy="1104900"/>
          </a:xfrm>
          <a:custGeom>
            <a:avLst/>
            <a:gdLst>
              <a:gd name="connsiteX0" fmla="*/ 0 w 3441700"/>
              <a:gd name="connsiteY0" fmla="*/ 0 h 1104900"/>
              <a:gd name="connsiteX1" fmla="*/ 504783 w 3441700"/>
              <a:gd name="connsiteY1" fmla="*/ 0 h 1104900"/>
              <a:gd name="connsiteX2" fmla="*/ 1043982 w 3441700"/>
              <a:gd name="connsiteY2" fmla="*/ 0 h 1104900"/>
              <a:gd name="connsiteX3" fmla="*/ 1617599 w 3441700"/>
              <a:gd name="connsiteY3" fmla="*/ 0 h 1104900"/>
              <a:gd name="connsiteX4" fmla="*/ 2225633 w 3441700"/>
              <a:gd name="connsiteY4" fmla="*/ 0 h 1104900"/>
              <a:gd name="connsiteX5" fmla="*/ 2868083 w 3441700"/>
              <a:gd name="connsiteY5" fmla="*/ 0 h 1104900"/>
              <a:gd name="connsiteX6" fmla="*/ 3441700 w 3441700"/>
              <a:gd name="connsiteY6" fmla="*/ 0 h 1104900"/>
              <a:gd name="connsiteX7" fmla="*/ 3441700 w 3441700"/>
              <a:gd name="connsiteY7" fmla="*/ 530352 h 1104900"/>
              <a:gd name="connsiteX8" fmla="*/ 3441700 w 3441700"/>
              <a:gd name="connsiteY8" fmla="*/ 1104900 h 1104900"/>
              <a:gd name="connsiteX9" fmla="*/ 2833666 w 3441700"/>
              <a:gd name="connsiteY9" fmla="*/ 1104900 h 1104900"/>
              <a:gd name="connsiteX10" fmla="*/ 2363301 w 3441700"/>
              <a:gd name="connsiteY10" fmla="*/ 1104900 h 1104900"/>
              <a:gd name="connsiteX11" fmla="*/ 1720850 w 3441700"/>
              <a:gd name="connsiteY11" fmla="*/ 1104900 h 1104900"/>
              <a:gd name="connsiteX12" fmla="*/ 1078399 w 3441700"/>
              <a:gd name="connsiteY12" fmla="*/ 1104900 h 1104900"/>
              <a:gd name="connsiteX13" fmla="*/ 573617 w 3441700"/>
              <a:gd name="connsiteY13" fmla="*/ 1104900 h 1104900"/>
              <a:gd name="connsiteX14" fmla="*/ 0 w 3441700"/>
              <a:gd name="connsiteY14" fmla="*/ 1104900 h 1104900"/>
              <a:gd name="connsiteX15" fmla="*/ 0 w 3441700"/>
              <a:gd name="connsiteY15" fmla="*/ 530352 h 1104900"/>
              <a:gd name="connsiteX16" fmla="*/ 0 w 3441700"/>
              <a:gd name="connsiteY16"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41700" h="1104900" fill="none" extrusionOk="0">
                <a:moveTo>
                  <a:pt x="0" y="0"/>
                </a:moveTo>
                <a:cubicBezTo>
                  <a:pt x="205901" y="-30605"/>
                  <a:pt x="309771" y="38478"/>
                  <a:pt x="504783" y="0"/>
                </a:cubicBezTo>
                <a:cubicBezTo>
                  <a:pt x="699795" y="-38478"/>
                  <a:pt x="922131" y="63132"/>
                  <a:pt x="1043982" y="0"/>
                </a:cubicBezTo>
                <a:cubicBezTo>
                  <a:pt x="1165833" y="-63132"/>
                  <a:pt x="1396167" y="34836"/>
                  <a:pt x="1617599" y="0"/>
                </a:cubicBezTo>
                <a:cubicBezTo>
                  <a:pt x="1839031" y="-34836"/>
                  <a:pt x="1930291" y="43786"/>
                  <a:pt x="2225633" y="0"/>
                </a:cubicBezTo>
                <a:cubicBezTo>
                  <a:pt x="2520975" y="-43786"/>
                  <a:pt x="2682725" y="65611"/>
                  <a:pt x="2868083" y="0"/>
                </a:cubicBezTo>
                <a:cubicBezTo>
                  <a:pt x="3053441" y="-65611"/>
                  <a:pt x="3259977" y="53544"/>
                  <a:pt x="3441700" y="0"/>
                </a:cubicBezTo>
                <a:cubicBezTo>
                  <a:pt x="3456270" y="208617"/>
                  <a:pt x="3379831" y="275138"/>
                  <a:pt x="3441700" y="530352"/>
                </a:cubicBezTo>
                <a:cubicBezTo>
                  <a:pt x="3503569" y="785566"/>
                  <a:pt x="3422038" y="920671"/>
                  <a:pt x="3441700" y="1104900"/>
                </a:cubicBezTo>
                <a:cubicBezTo>
                  <a:pt x="3245945" y="1177575"/>
                  <a:pt x="3020222" y="1064031"/>
                  <a:pt x="2833666" y="1104900"/>
                </a:cubicBezTo>
                <a:cubicBezTo>
                  <a:pt x="2647110" y="1145769"/>
                  <a:pt x="2553651" y="1091847"/>
                  <a:pt x="2363301" y="1104900"/>
                </a:cubicBezTo>
                <a:cubicBezTo>
                  <a:pt x="2172952" y="1117953"/>
                  <a:pt x="1980405" y="1097104"/>
                  <a:pt x="1720850" y="1104900"/>
                </a:cubicBezTo>
                <a:cubicBezTo>
                  <a:pt x="1461295" y="1112696"/>
                  <a:pt x="1369941" y="1040396"/>
                  <a:pt x="1078399" y="1104900"/>
                </a:cubicBezTo>
                <a:cubicBezTo>
                  <a:pt x="786857" y="1169404"/>
                  <a:pt x="717835" y="1099004"/>
                  <a:pt x="573617" y="1104900"/>
                </a:cubicBezTo>
                <a:cubicBezTo>
                  <a:pt x="429399" y="1110796"/>
                  <a:pt x="233672" y="1050068"/>
                  <a:pt x="0" y="1104900"/>
                </a:cubicBezTo>
                <a:cubicBezTo>
                  <a:pt x="-39702" y="902413"/>
                  <a:pt x="4685" y="755337"/>
                  <a:pt x="0" y="530352"/>
                </a:cubicBezTo>
                <a:cubicBezTo>
                  <a:pt x="-4685" y="305367"/>
                  <a:pt x="22812" y="229600"/>
                  <a:pt x="0" y="0"/>
                </a:cubicBezTo>
                <a:close/>
              </a:path>
              <a:path w="3441700" h="1104900" stroke="0" extrusionOk="0">
                <a:moveTo>
                  <a:pt x="0" y="0"/>
                </a:moveTo>
                <a:cubicBezTo>
                  <a:pt x="169071" y="-23036"/>
                  <a:pt x="392762" y="45086"/>
                  <a:pt x="504783" y="0"/>
                </a:cubicBezTo>
                <a:cubicBezTo>
                  <a:pt x="616804" y="-45086"/>
                  <a:pt x="907169" y="65597"/>
                  <a:pt x="1112816" y="0"/>
                </a:cubicBezTo>
                <a:cubicBezTo>
                  <a:pt x="1318463" y="-65597"/>
                  <a:pt x="1434412" y="37206"/>
                  <a:pt x="1686433" y="0"/>
                </a:cubicBezTo>
                <a:cubicBezTo>
                  <a:pt x="1938454" y="-37206"/>
                  <a:pt x="2133480" y="75020"/>
                  <a:pt x="2328884" y="0"/>
                </a:cubicBezTo>
                <a:cubicBezTo>
                  <a:pt x="2524288" y="-75020"/>
                  <a:pt x="2657048" y="46227"/>
                  <a:pt x="2902500" y="0"/>
                </a:cubicBezTo>
                <a:cubicBezTo>
                  <a:pt x="3147952" y="-46227"/>
                  <a:pt x="3276225" y="12715"/>
                  <a:pt x="3441700" y="0"/>
                </a:cubicBezTo>
                <a:cubicBezTo>
                  <a:pt x="3447974" y="264392"/>
                  <a:pt x="3423055" y="408032"/>
                  <a:pt x="3441700" y="530352"/>
                </a:cubicBezTo>
                <a:cubicBezTo>
                  <a:pt x="3460345" y="652672"/>
                  <a:pt x="3417835" y="844245"/>
                  <a:pt x="3441700" y="1104900"/>
                </a:cubicBezTo>
                <a:cubicBezTo>
                  <a:pt x="3282362" y="1110127"/>
                  <a:pt x="3152918" y="1097400"/>
                  <a:pt x="2936917" y="1104900"/>
                </a:cubicBezTo>
                <a:cubicBezTo>
                  <a:pt x="2720916" y="1112400"/>
                  <a:pt x="2673422" y="1080173"/>
                  <a:pt x="2466552" y="1104900"/>
                </a:cubicBezTo>
                <a:cubicBezTo>
                  <a:pt x="2259683" y="1129627"/>
                  <a:pt x="2165386" y="1050811"/>
                  <a:pt x="1892935" y="1104900"/>
                </a:cubicBezTo>
                <a:cubicBezTo>
                  <a:pt x="1620484" y="1158989"/>
                  <a:pt x="1558478" y="1087603"/>
                  <a:pt x="1388152" y="1104900"/>
                </a:cubicBezTo>
                <a:cubicBezTo>
                  <a:pt x="1217826" y="1122197"/>
                  <a:pt x="1028305" y="1050028"/>
                  <a:pt x="917787" y="1104900"/>
                </a:cubicBezTo>
                <a:cubicBezTo>
                  <a:pt x="807270" y="1159772"/>
                  <a:pt x="451009" y="1053011"/>
                  <a:pt x="0" y="1104900"/>
                </a:cubicBezTo>
                <a:cubicBezTo>
                  <a:pt x="-40422" y="943992"/>
                  <a:pt x="37087" y="783865"/>
                  <a:pt x="0" y="563499"/>
                </a:cubicBezTo>
                <a:cubicBezTo>
                  <a:pt x="-37087" y="343133"/>
                  <a:pt x="9112" y="121078"/>
                  <a:pt x="0" y="0"/>
                </a:cubicBezTo>
                <a:close/>
              </a:path>
            </a:pathLst>
          </a:custGeom>
          <a:solidFill>
            <a:srgbClr val="E6FAF1"/>
          </a:solidFill>
          <a:ln>
            <a:solidFill>
              <a:schemeClr val="tx1"/>
            </a:solidFill>
            <a:extLst>
              <a:ext uri="{C807C97D-BFC1-408E-A445-0C87EB9F89A2}">
                <ask:lineSketchStyleProps xmlns:ask="http://schemas.microsoft.com/office/drawing/2018/sketchyshapes" sd="3054873628">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Verlorene Freunde: Was passiert, wenn Mikroorganismen fehlen?</a:t>
            </a:r>
          </a:p>
        </p:txBody>
      </p:sp>
      <p:pic>
        <p:nvPicPr>
          <p:cNvPr id="26" name="Grafik 25">
            <a:extLst>
              <a:ext uri="{FF2B5EF4-FFF2-40B4-BE49-F238E27FC236}">
                <a16:creationId xmlns:a16="http://schemas.microsoft.com/office/drawing/2014/main" id="{9493D12F-B7D4-D35D-7C96-8B4850EE2BBD}"/>
              </a:ext>
            </a:extLst>
          </p:cNvPr>
          <p:cNvPicPr>
            <a:picLocks noChangeAspect="1"/>
          </p:cNvPicPr>
          <p:nvPr/>
        </p:nvPicPr>
        <p:blipFill>
          <a:blip r:embed="rId4"/>
          <a:stretch>
            <a:fillRect/>
          </a:stretch>
        </p:blipFill>
        <p:spPr>
          <a:xfrm>
            <a:off x="5359458" y="1969927"/>
            <a:ext cx="1513668" cy="1313330"/>
          </a:xfrm>
          <a:prstGeom prst="rect">
            <a:avLst/>
          </a:prstGeom>
        </p:spPr>
      </p:pic>
      <p:sp>
        <p:nvSpPr>
          <p:cNvPr id="27" name="Rechteck 26">
            <a:extLst>
              <a:ext uri="{FF2B5EF4-FFF2-40B4-BE49-F238E27FC236}">
                <a16:creationId xmlns:a16="http://schemas.microsoft.com/office/drawing/2014/main" id="{8458F6B7-DD61-84E9-0690-328BEAC3824B}"/>
              </a:ext>
            </a:extLst>
          </p:cNvPr>
          <p:cNvSpPr/>
          <p:nvPr/>
        </p:nvSpPr>
        <p:spPr>
          <a:xfrm>
            <a:off x="4502392" y="5245766"/>
            <a:ext cx="3441700" cy="1104900"/>
          </a:xfrm>
          <a:custGeom>
            <a:avLst/>
            <a:gdLst>
              <a:gd name="connsiteX0" fmla="*/ 0 w 3441700"/>
              <a:gd name="connsiteY0" fmla="*/ 0 h 1104900"/>
              <a:gd name="connsiteX1" fmla="*/ 504783 w 3441700"/>
              <a:gd name="connsiteY1" fmla="*/ 0 h 1104900"/>
              <a:gd name="connsiteX2" fmla="*/ 1043982 w 3441700"/>
              <a:gd name="connsiteY2" fmla="*/ 0 h 1104900"/>
              <a:gd name="connsiteX3" fmla="*/ 1617599 w 3441700"/>
              <a:gd name="connsiteY3" fmla="*/ 0 h 1104900"/>
              <a:gd name="connsiteX4" fmla="*/ 2225633 w 3441700"/>
              <a:gd name="connsiteY4" fmla="*/ 0 h 1104900"/>
              <a:gd name="connsiteX5" fmla="*/ 2868083 w 3441700"/>
              <a:gd name="connsiteY5" fmla="*/ 0 h 1104900"/>
              <a:gd name="connsiteX6" fmla="*/ 3441700 w 3441700"/>
              <a:gd name="connsiteY6" fmla="*/ 0 h 1104900"/>
              <a:gd name="connsiteX7" fmla="*/ 3441700 w 3441700"/>
              <a:gd name="connsiteY7" fmla="*/ 530352 h 1104900"/>
              <a:gd name="connsiteX8" fmla="*/ 3441700 w 3441700"/>
              <a:gd name="connsiteY8" fmla="*/ 1104900 h 1104900"/>
              <a:gd name="connsiteX9" fmla="*/ 2833666 w 3441700"/>
              <a:gd name="connsiteY9" fmla="*/ 1104900 h 1104900"/>
              <a:gd name="connsiteX10" fmla="*/ 2363301 w 3441700"/>
              <a:gd name="connsiteY10" fmla="*/ 1104900 h 1104900"/>
              <a:gd name="connsiteX11" fmla="*/ 1720850 w 3441700"/>
              <a:gd name="connsiteY11" fmla="*/ 1104900 h 1104900"/>
              <a:gd name="connsiteX12" fmla="*/ 1078399 w 3441700"/>
              <a:gd name="connsiteY12" fmla="*/ 1104900 h 1104900"/>
              <a:gd name="connsiteX13" fmla="*/ 573617 w 3441700"/>
              <a:gd name="connsiteY13" fmla="*/ 1104900 h 1104900"/>
              <a:gd name="connsiteX14" fmla="*/ 0 w 3441700"/>
              <a:gd name="connsiteY14" fmla="*/ 1104900 h 1104900"/>
              <a:gd name="connsiteX15" fmla="*/ 0 w 3441700"/>
              <a:gd name="connsiteY15" fmla="*/ 530352 h 1104900"/>
              <a:gd name="connsiteX16" fmla="*/ 0 w 3441700"/>
              <a:gd name="connsiteY16"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41700" h="1104900" fill="none" extrusionOk="0">
                <a:moveTo>
                  <a:pt x="0" y="0"/>
                </a:moveTo>
                <a:cubicBezTo>
                  <a:pt x="205901" y="-30605"/>
                  <a:pt x="309771" y="38478"/>
                  <a:pt x="504783" y="0"/>
                </a:cubicBezTo>
                <a:cubicBezTo>
                  <a:pt x="699795" y="-38478"/>
                  <a:pt x="922131" y="63132"/>
                  <a:pt x="1043982" y="0"/>
                </a:cubicBezTo>
                <a:cubicBezTo>
                  <a:pt x="1165833" y="-63132"/>
                  <a:pt x="1396167" y="34836"/>
                  <a:pt x="1617599" y="0"/>
                </a:cubicBezTo>
                <a:cubicBezTo>
                  <a:pt x="1839031" y="-34836"/>
                  <a:pt x="1930291" y="43786"/>
                  <a:pt x="2225633" y="0"/>
                </a:cubicBezTo>
                <a:cubicBezTo>
                  <a:pt x="2520975" y="-43786"/>
                  <a:pt x="2682725" y="65611"/>
                  <a:pt x="2868083" y="0"/>
                </a:cubicBezTo>
                <a:cubicBezTo>
                  <a:pt x="3053441" y="-65611"/>
                  <a:pt x="3259977" y="53544"/>
                  <a:pt x="3441700" y="0"/>
                </a:cubicBezTo>
                <a:cubicBezTo>
                  <a:pt x="3456270" y="208617"/>
                  <a:pt x="3379831" y="275138"/>
                  <a:pt x="3441700" y="530352"/>
                </a:cubicBezTo>
                <a:cubicBezTo>
                  <a:pt x="3503569" y="785566"/>
                  <a:pt x="3422038" y="920671"/>
                  <a:pt x="3441700" y="1104900"/>
                </a:cubicBezTo>
                <a:cubicBezTo>
                  <a:pt x="3245945" y="1177575"/>
                  <a:pt x="3020222" y="1064031"/>
                  <a:pt x="2833666" y="1104900"/>
                </a:cubicBezTo>
                <a:cubicBezTo>
                  <a:pt x="2647110" y="1145769"/>
                  <a:pt x="2553651" y="1091847"/>
                  <a:pt x="2363301" y="1104900"/>
                </a:cubicBezTo>
                <a:cubicBezTo>
                  <a:pt x="2172952" y="1117953"/>
                  <a:pt x="1980405" y="1097104"/>
                  <a:pt x="1720850" y="1104900"/>
                </a:cubicBezTo>
                <a:cubicBezTo>
                  <a:pt x="1461295" y="1112696"/>
                  <a:pt x="1369941" y="1040396"/>
                  <a:pt x="1078399" y="1104900"/>
                </a:cubicBezTo>
                <a:cubicBezTo>
                  <a:pt x="786857" y="1169404"/>
                  <a:pt x="717835" y="1099004"/>
                  <a:pt x="573617" y="1104900"/>
                </a:cubicBezTo>
                <a:cubicBezTo>
                  <a:pt x="429399" y="1110796"/>
                  <a:pt x="233672" y="1050068"/>
                  <a:pt x="0" y="1104900"/>
                </a:cubicBezTo>
                <a:cubicBezTo>
                  <a:pt x="-39702" y="902413"/>
                  <a:pt x="4685" y="755337"/>
                  <a:pt x="0" y="530352"/>
                </a:cubicBezTo>
                <a:cubicBezTo>
                  <a:pt x="-4685" y="305367"/>
                  <a:pt x="22812" y="229600"/>
                  <a:pt x="0" y="0"/>
                </a:cubicBezTo>
                <a:close/>
              </a:path>
              <a:path w="3441700" h="1104900" stroke="0" extrusionOk="0">
                <a:moveTo>
                  <a:pt x="0" y="0"/>
                </a:moveTo>
                <a:cubicBezTo>
                  <a:pt x="169071" y="-23036"/>
                  <a:pt x="392762" y="45086"/>
                  <a:pt x="504783" y="0"/>
                </a:cubicBezTo>
                <a:cubicBezTo>
                  <a:pt x="616804" y="-45086"/>
                  <a:pt x="907169" y="65597"/>
                  <a:pt x="1112816" y="0"/>
                </a:cubicBezTo>
                <a:cubicBezTo>
                  <a:pt x="1318463" y="-65597"/>
                  <a:pt x="1434412" y="37206"/>
                  <a:pt x="1686433" y="0"/>
                </a:cubicBezTo>
                <a:cubicBezTo>
                  <a:pt x="1938454" y="-37206"/>
                  <a:pt x="2133480" y="75020"/>
                  <a:pt x="2328884" y="0"/>
                </a:cubicBezTo>
                <a:cubicBezTo>
                  <a:pt x="2524288" y="-75020"/>
                  <a:pt x="2657048" y="46227"/>
                  <a:pt x="2902500" y="0"/>
                </a:cubicBezTo>
                <a:cubicBezTo>
                  <a:pt x="3147952" y="-46227"/>
                  <a:pt x="3276225" y="12715"/>
                  <a:pt x="3441700" y="0"/>
                </a:cubicBezTo>
                <a:cubicBezTo>
                  <a:pt x="3447974" y="264392"/>
                  <a:pt x="3423055" y="408032"/>
                  <a:pt x="3441700" y="530352"/>
                </a:cubicBezTo>
                <a:cubicBezTo>
                  <a:pt x="3460345" y="652672"/>
                  <a:pt x="3417835" y="844245"/>
                  <a:pt x="3441700" y="1104900"/>
                </a:cubicBezTo>
                <a:cubicBezTo>
                  <a:pt x="3282362" y="1110127"/>
                  <a:pt x="3152918" y="1097400"/>
                  <a:pt x="2936917" y="1104900"/>
                </a:cubicBezTo>
                <a:cubicBezTo>
                  <a:pt x="2720916" y="1112400"/>
                  <a:pt x="2673422" y="1080173"/>
                  <a:pt x="2466552" y="1104900"/>
                </a:cubicBezTo>
                <a:cubicBezTo>
                  <a:pt x="2259683" y="1129627"/>
                  <a:pt x="2165386" y="1050811"/>
                  <a:pt x="1892935" y="1104900"/>
                </a:cubicBezTo>
                <a:cubicBezTo>
                  <a:pt x="1620484" y="1158989"/>
                  <a:pt x="1558478" y="1087603"/>
                  <a:pt x="1388152" y="1104900"/>
                </a:cubicBezTo>
                <a:cubicBezTo>
                  <a:pt x="1217826" y="1122197"/>
                  <a:pt x="1028305" y="1050028"/>
                  <a:pt x="917787" y="1104900"/>
                </a:cubicBezTo>
                <a:cubicBezTo>
                  <a:pt x="807270" y="1159772"/>
                  <a:pt x="451009" y="1053011"/>
                  <a:pt x="0" y="1104900"/>
                </a:cubicBezTo>
                <a:cubicBezTo>
                  <a:pt x="-40422" y="943992"/>
                  <a:pt x="37087" y="783865"/>
                  <a:pt x="0" y="563499"/>
                </a:cubicBezTo>
                <a:cubicBezTo>
                  <a:pt x="-37087" y="343133"/>
                  <a:pt x="9112" y="121078"/>
                  <a:pt x="0" y="0"/>
                </a:cubicBezTo>
                <a:close/>
              </a:path>
            </a:pathLst>
          </a:custGeom>
          <a:solidFill>
            <a:srgbClr val="F7EAE5"/>
          </a:solidFill>
          <a:ln>
            <a:solidFill>
              <a:schemeClr val="tx1"/>
            </a:solidFill>
            <a:extLst>
              <a:ext uri="{C807C97D-BFC1-408E-A445-0C87EB9F89A2}">
                <ask:lineSketchStyleProps xmlns:ask="http://schemas.microsoft.com/office/drawing/2018/sketchyshapes" sd="3054873628">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Multiresistente Keime: Wenn Bakterien zu gefährlichen Krankheitserregern werden.</a:t>
            </a:r>
          </a:p>
        </p:txBody>
      </p:sp>
      <p:sp>
        <p:nvSpPr>
          <p:cNvPr id="7" name="Rechteck 6">
            <a:extLst>
              <a:ext uri="{FF2B5EF4-FFF2-40B4-BE49-F238E27FC236}">
                <a16:creationId xmlns:a16="http://schemas.microsoft.com/office/drawing/2014/main" id="{5623A7C4-315C-F584-CDFB-8E3250106F5D}"/>
              </a:ext>
            </a:extLst>
          </p:cNvPr>
          <p:cNvSpPr/>
          <p:nvPr/>
        </p:nvSpPr>
        <p:spPr>
          <a:xfrm>
            <a:off x="0" y="0"/>
            <a:ext cx="12192000" cy="6858000"/>
          </a:xfrm>
          <a:prstGeom prst="rect">
            <a:avLst/>
          </a:prstGeom>
          <a:noFill/>
          <a:ln w="76200">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a:extLst>
              <a:ext uri="{FF2B5EF4-FFF2-40B4-BE49-F238E27FC236}">
                <a16:creationId xmlns:a16="http://schemas.microsoft.com/office/drawing/2014/main" id="{538506B8-C21C-4397-4285-B8AB9DA8E672}"/>
              </a:ext>
            </a:extLst>
          </p:cNvPr>
          <p:cNvSpPr txBox="1"/>
          <p:nvPr/>
        </p:nvSpPr>
        <p:spPr>
          <a:xfrm>
            <a:off x="88899" y="88134"/>
            <a:ext cx="4011115" cy="369332"/>
          </a:xfrm>
          <a:prstGeom prst="rect">
            <a:avLst/>
          </a:prstGeom>
          <a:solidFill>
            <a:schemeClr val="accent1">
              <a:lumMod val="20000"/>
              <a:lumOff val="80000"/>
            </a:schemeClr>
          </a:solidFill>
          <a:ln>
            <a:solidFill>
              <a:schemeClr val="accent1">
                <a:lumMod val="20000"/>
                <a:lumOff val="80000"/>
              </a:schemeClr>
            </a:solidFill>
          </a:ln>
        </p:spPr>
        <p:txBody>
          <a:bodyPr wrap="square" rtlCol="0">
            <a:spAutoFit/>
          </a:bodyPr>
          <a:lstStyle/>
          <a:p>
            <a:pPr algn="ctr"/>
            <a:r>
              <a:rPr lang="de-DE" b="1" dirty="0"/>
              <a:t>RÜCKBLICK ZUM BEGINN DER STUNDE</a:t>
            </a:r>
          </a:p>
        </p:txBody>
      </p:sp>
      <p:sp>
        <p:nvSpPr>
          <p:cNvPr id="11" name="Textfeld 10">
            <a:extLst>
              <a:ext uri="{FF2B5EF4-FFF2-40B4-BE49-F238E27FC236}">
                <a16:creationId xmlns:a16="http://schemas.microsoft.com/office/drawing/2014/main" id="{88FBB995-2983-E996-3EE1-11FA628E6010}"/>
              </a:ext>
            </a:extLst>
          </p:cNvPr>
          <p:cNvSpPr txBox="1"/>
          <p:nvPr/>
        </p:nvSpPr>
        <p:spPr>
          <a:xfrm>
            <a:off x="7180397" y="6580342"/>
            <a:ext cx="1667444" cy="246221"/>
          </a:xfrm>
          <a:prstGeom prst="rect">
            <a:avLst/>
          </a:prstGeom>
          <a:noFill/>
        </p:spPr>
        <p:txBody>
          <a:bodyPr wrap="none" rtlCol="0">
            <a:spAutoFit/>
          </a:bodyPr>
          <a:lstStyle/>
          <a:p>
            <a:r>
              <a:rPr lang="de-DE" sz="1000" dirty="0"/>
              <a:t>Entwickelt von Edda Meister</a:t>
            </a:r>
          </a:p>
        </p:txBody>
      </p:sp>
      <p:pic>
        <p:nvPicPr>
          <p:cNvPr id="25" name="Grafik 24">
            <a:extLst>
              <a:ext uri="{FF2B5EF4-FFF2-40B4-BE49-F238E27FC236}">
                <a16:creationId xmlns:a16="http://schemas.microsoft.com/office/drawing/2014/main" id="{20A2CDB1-BE8E-D08B-7BAB-CD7329C713C1}"/>
              </a:ext>
            </a:extLst>
          </p:cNvPr>
          <p:cNvPicPr>
            <a:picLocks noChangeAspect="1"/>
          </p:cNvPicPr>
          <p:nvPr/>
        </p:nvPicPr>
        <p:blipFill>
          <a:blip r:embed="rId5"/>
          <a:stretch>
            <a:fillRect/>
          </a:stretch>
        </p:blipFill>
        <p:spPr>
          <a:xfrm>
            <a:off x="8817412" y="6508878"/>
            <a:ext cx="227570" cy="317685"/>
          </a:xfrm>
          <a:prstGeom prst="rect">
            <a:avLst/>
          </a:prstGeom>
        </p:spPr>
      </p:pic>
      <p:pic>
        <p:nvPicPr>
          <p:cNvPr id="28" name="Grafik 27">
            <a:extLst>
              <a:ext uri="{FF2B5EF4-FFF2-40B4-BE49-F238E27FC236}">
                <a16:creationId xmlns:a16="http://schemas.microsoft.com/office/drawing/2014/main" id="{7FF2921F-F1C4-89FE-F0DC-D8918CA3F33B}"/>
              </a:ext>
            </a:extLst>
          </p:cNvPr>
          <p:cNvPicPr>
            <a:picLocks noChangeAspect="1"/>
          </p:cNvPicPr>
          <p:nvPr/>
        </p:nvPicPr>
        <p:blipFill rotWithShape="1">
          <a:blip r:embed="rId6">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29" name="Grafik 28">
            <a:extLst>
              <a:ext uri="{FF2B5EF4-FFF2-40B4-BE49-F238E27FC236}">
                <a16:creationId xmlns:a16="http://schemas.microsoft.com/office/drawing/2014/main" id="{65983701-12E1-F687-1420-D1C7498D075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30" name="Grafik 29">
            <a:extLst>
              <a:ext uri="{FF2B5EF4-FFF2-40B4-BE49-F238E27FC236}">
                <a16:creationId xmlns:a16="http://schemas.microsoft.com/office/drawing/2014/main" id="{A3B984D3-42E0-92F3-73D8-D7A924A4D8B6}"/>
              </a:ext>
            </a:extLst>
          </p:cNvPr>
          <p:cNvPicPr>
            <a:picLocks noChangeAspect="1"/>
          </p:cNvPicPr>
          <p:nvPr/>
        </p:nvPicPr>
        <p:blipFill>
          <a:blip r:embed="rId8"/>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2462295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feld 3">
            <a:extLst>
              <a:ext uri="{FF2B5EF4-FFF2-40B4-BE49-F238E27FC236}">
                <a16:creationId xmlns:a16="http://schemas.microsoft.com/office/drawing/2014/main" id="{451D9676-A643-B289-E437-5D3D07DE2B55}"/>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sp>
        <p:nvSpPr>
          <p:cNvPr id="12" name="Rechteck 11">
            <a:extLst>
              <a:ext uri="{FF2B5EF4-FFF2-40B4-BE49-F238E27FC236}">
                <a16:creationId xmlns:a16="http://schemas.microsoft.com/office/drawing/2014/main" id="{A4E2431D-6640-D8C2-668D-AB75D1AA2C5F}"/>
              </a:ext>
            </a:extLst>
          </p:cNvPr>
          <p:cNvSpPr/>
          <p:nvPr/>
        </p:nvSpPr>
        <p:spPr>
          <a:xfrm>
            <a:off x="2200323" y="2755779"/>
            <a:ext cx="4507454" cy="1134259"/>
          </a:xfrm>
          <a:prstGeom prst="rect">
            <a:avLst/>
          </a:prstGeom>
          <a:solidFill>
            <a:schemeClr val="bg1"/>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1">
                    <a:lumMod val="50000"/>
                  </a:schemeClr>
                </a:solidFill>
              </a:rPr>
              <a:t>Mikrobiota &amp; Gesundheit</a:t>
            </a:r>
          </a:p>
        </p:txBody>
      </p:sp>
      <p:sp>
        <p:nvSpPr>
          <p:cNvPr id="14" name="Rechteck 13">
            <a:extLst>
              <a:ext uri="{FF2B5EF4-FFF2-40B4-BE49-F238E27FC236}">
                <a16:creationId xmlns:a16="http://schemas.microsoft.com/office/drawing/2014/main" id="{29AA439E-EEAF-DA12-76E8-0C17F4D54C57}"/>
              </a:ext>
            </a:extLst>
          </p:cNvPr>
          <p:cNvSpPr/>
          <p:nvPr/>
        </p:nvSpPr>
        <p:spPr>
          <a:xfrm>
            <a:off x="2200323" y="4042910"/>
            <a:ext cx="4507454" cy="1134259"/>
          </a:xfrm>
          <a:prstGeom prst="rect">
            <a:avLst/>
          </a:prstGeom>
          <a:solidFill>
            <a:schemeClr val="bg1"/>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1">
                    <a:lumMod val="50000"/>
                  </a:schemeClr>
                </a:solidFill>
              </a:rPr>
              <a:t>Homöostase</a:t>
            </a:r>
          </a:p>
        </p:txBody>
      </p:sp>
      <p:sp>
        <p:nvSpPr>
          <p:cNvPr id="15" name="Rechteck 14">
            <a:extLst>
              <a:ext uri="{FF2B5EF4-FFF2-40B4-BE49-F238E27FC236}">
                <a16:creationId xmlns:a16="http://schemas.microsoft.com/office/drawing/2014/main" id="{2B26D475-88BE-48A9-D7E2-DDD3D1D5E690}"/>
              </a:ext>
            </a:extLst>
          </p:cNvPr>
          <p:cNvSpPr/>
          <p:nvPr/>
        </p:nvSpPr>
        <p:spPr>
          <a:xfrm>
            <a:off x="2200323" y="5330041"/>
            <a:ext cx="4507454" cy="1134259"/>
          </a:xfrm>
          <a:prstGeom prst="rect">
            <a:avLst/>
          </a:prstGeom>
          <a:solidFill>
            <a:schemeClr val="bg1"/>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1">
                    <a:lumMod val="50000"/>
                  </a:schemeClr>
                </a:solidFill>
              </a:rPr>
              <a:t>Dysbiose</a:t>
            </a:r>
          </a:p>
        </p:txBody>
      </p:sp>
      <p:sp>
        <p:nvSpPr>
          <p:cNvPr id="16" name="Rechteck 15">
            <a:extLst>
              <a:ext uri="{FF2B5EF4-FFF2-40B4-BE49-F238E27FC236}">
                <a16:creationId xmlns:a16="http://schemas.microsoft.com/office/drawing/2014/main" id="{1B516C52-0AFE-4251-3DFC-4F217333D225}"/>
              </a:ext>
            </a:extLst>
          </p:cNvPr>
          <p:cNvSpPr/>
          <p:nvPr/>
        </p:nvSpPr>
        <p:spPr>
          <a:xfrm>
            <a:off x="7063806" y="2755779"/>
            <a:ext cx="4507454" cy="1134259"/>
          </a:xfrm>
          <a:prstGeom prst="rect">
            <a:avLst/>
          </a:prstGeom>
          <a:solidFill>
            <a:schemeClr val="bg1"/>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a:solidFill>
                  <a:schemeClr val="accent1">
                    <a:lumMod val="50000"/>
                  </a:schemeClr>
                </a:solidFill>
              </a:rPr>
              <a:t>Mikrobielle Gemeinschaft</a:t>
            </a:r>
          </a:p>
        </p:txBody>
      </p:sp>
      <p:sp>
        <p:nvSpPr>
          <p:cNvPr id="17" name="Rechteck 16">
            <a:extLst>
              <a:ext uri="{FF2B5EF4-FFF2-40B4-BE49-F238E27FC236}">
                <a16:creationId xmlns:a16="http://schemas.microsoft.com/office/drawing/2014/main" id="{3878136F-7061-B976-7847-9C3603951E9F}"/>
              </a:ext>
            </a:extLst>
          </p:cNvPr>
          <p:cNvSpPr/>
          <p:nvPr/>
        </p:nvSpPr>
        <p:spPr>
          <a:xfrm>
            <a:off x="7063806" y="4042910"/>
            <a:ext cx="4507454" cy="1134259"/>
          </a:xfrm>
          <a:prstGeom prst="rect">
            <a:avLst/>
          </a:prstGeom>
          <a:solidFill>
            <a:schemeClr val="bg1"/>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a:solidFill>
                  <a:schemeClr val="accent1">
                    <a:lumMod val="50000"/>
                  </a:schemeClr>
                </a:solidFill>
              </a:rPr>
              <a:t>Interaktion Wirt–Mikroben</a:t>
            </a:r>
          </a:p>
        </p:txBody>
      </p:sp>
      <p:sp>
        <p:nvSpPr>
          <p:cNvPr id="18" name="Rechteck 17">
            <a:extLst>
              <a:ext uri="{FF2B5EF4-FFF2-40B4-BE49-F238E27FC236}">
                <a16:creationId xmlns:a16="http://schemas.microsoft.com/office/drawing/2014/main" id="{D01137CF-63D4-5892-399B-ED11FB153F43}"/>
              </a:ext>
            </a:extLst>
          </p:cNvPr>
          <p:cNvSpPr/>
          <p:nvPr/>
        </p:nvSpPr>
        <p:spPr>
          <a:xfrm>
            <a:off x="7063806" y="5330041"/>
            <a:ext cx="4507454" cy="1134259"/>
          </a:xfrm>
          <a:prstGeom prst="rect">
            <a:avLst/>
          </a:prstGeom>
          <a:solidFill>
            <a:schemeClr val="bg1"/>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1">
                    <a:lumMod val="50000"/>
                  </a:schemeClr>
                </a:solidFill>
              </a:rPr>
              <a:t>Sind Mikroorganismen Freunde oder Feinde?</a:t>
            </a:r>
          </a:p>
        </p:txBody>
      </p:sp>
      <p:sp>
        <p:nvSpPr>
          <p:cNvPr id="19" name="Rechteck 18">
            <a:extLst>
              <a:ext uri="{FF2B5EF4-FFF2-40B4-BE49-F238E27FC236}">
                <a16:creationId xmlns:a16="http://schemas.microsoft.com/office/drawing/2014/main" id="{396F3F9C-0662-EE93-2459-000CD63B1E6B}"/>
              </a:ext>
            </a:extLst>
          </p:cNvPr>
          <p:cNvSpPr/>
          <p:nvPr/>
        </p:nvSpPr>
        <p:spPr>
          <a:xfrm>
            <a:off x="2200323" y="2755779"/>
            <a:ext cx="295452" cy="297852"/>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1</a:t>
            </a:r>
          </a:p>
        </p:txBody>
      </p:sp>
      <p:sp>
        <p:nvSpPr>
          <p:cNvPr id="20" name="Rechteck 19">
            <a:extLst>
              <a:ext uri="{FF2B5EF4-FFF2-40B4-BE49-F238E27FC236}">
                <a16:creationId xmlns:a16="http://schemas.microsoft.com/office/drawing/2014/main" id="{4B51F762-49E7-54C1-C461-A46E52866031}"/>
              </a:ext>
            </a:extLst>
          </p:cNvPr>
          <p:cNvSpPr/>
          <p:nvPr/>
        </p:nvSpPr>
        <p:spPr>
          <a:xfrm>
            <a:off x="2200323" y="4042438"/>
            <a:ext cx="295452" cy="297852"/>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2</a:t>
            </a:r>
          </a:p>
        </p:txBody>
      </p:sp>
      <p:sp>
        <p:nvSpPr>
          <p:cNvPr id="21" name="Rechteck 20">
            <a:extLst>
              <a:ext uri="{FF2B5EF4-FFF2-40B4-BE49-F238E27FC236}">
                <a16:creationId xmlns:a16="http://schemas.microsoft.com/office/drawing/2014/main" id="{C2FA485E-72B7-926F-622B-1648312A15F5}"/>
              </a:ext>
            </a:extLst>
          </p:cNvPr>
          <p:cNvSpPr/>
          <p:nvPr/>
        </p:nvSpPr>
        <p:spPr>
          <a:xfrm>
            <a:off x="2200323" y="5330041"/>
            <a:ext cx="295452" cy="297852"/>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3</a:t>
            </a:r>
          </a:p>
        </p:txBody>
      </p:sp>
      <p:sp>
        <p:nvSpPr>
          <p:cNvPr id="22" name="Rechteck 21">
            <a:extLst>
              <a:ext uri="{FF2B5EF4-FFF2-40B4-BE49-F238E27FC236}">
                <a16:creationId xmlns:a16="http://schemas.microsoft.com/office/drawing/2014/main" id="{4BCF19DC-054E-AEDC-030B-338CA774D272}"/>
              </a:ext>
            </a:extLst>
          </p:cNvPr>
          <p:cNvSpPr/>
          <p:nvPr/>
        </p:nvSpPr>
        <p:spPr>
          <a:xfrm>
            <a:off x="7077117" y="2760644"/>
            <a:ext cx="295452" cy="297852"/>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4</a:t>
            </a:r>
          </a:p>
        </p:txBody>
      </p:sp>
      <p:sp>
        <p:nvSpPr>
          <p:cNvPr id="23" name="Rechteck 22">
            <a:extLst>
              <a:ext uri="{FF2B5EF4-FFF2-40B4-BE49-F238E27FC236}">
                <a16:creationId xmlns:a16="http://schemas.microsoft.com/office/drawing/2014/main" id="{87DB7809-83BB-E161-4AEF-C070864B59CA}"/>
              </a:ext>
            </a:extLst>
          </p:cNvPr>
          <p:cNvSpPr/>
          <p:nvPr/>
        </p:nvSpPr>
        <p:spPr>
          <a:xfrm>
            <a:off x="7063806" y="4042438"/>
            <a:ext cx="295452" cy="297852"/>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5</a:t>
            </a:r>
          </a:p>
        </p:txBody>
      </p:sp>
      <p:sp>
        <p:nvSpPr>
          <p:cNvPr id="24" name="Rechteck 23">
            <a:extLst>
              <a:ext uri="{FF2B5EF4-FFF2-40B4-BE49-F238E27FC236}">
                <a16:creationId xmlns:a16="http://schemas.microsoft.com/office/drawing/2014/main" id="{6853D43C-B2C8-B991-BF87-830AB42D5B38}"/>
              </a:ext>
            </a:extLst>
          </p:cNvPr>
          <p:cNvSpPr/>
          <p:nvPr/>
        </p:nvSpPr>
        <p:spPr>
          <a:xfrm>
            <a:off x="7063806" y="5339354"/>
            <a:ext cx="295452" cy="297852"/>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6</a:t>
            </a:r>
          </a:p>
        </p:txBody>
      </p:sp>
      <p:sp>
        <p:nvSpPr>
          <p:cNvPr id="27" name="Titel 1">
            <a:extLst>
              <a:ext uri="{FF2B5EF4-FFF2-40B4-BE49-F238E27FC236}">
                <a16:creationId xmlns:a16="http://schemas.microsoft.com/office/drawing/2014/main" id="{65DF2596-3F38-8B56-8577-BFCBD20341DB}"/>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500"/>
              </a:spcAft>
            </a:pPr>
            <a:r>
              <a:rPr lang="de-DE" sz="3200" b="1" dirty="0"/>
              <a:t>3 Wir sind viele – Das Mikrobiom</a:t>
            </a:r>
          </a:p>
          <a:p>
            <a:pPr>
              <a:spcAft>
                <a:spcPts val="500"/>
              </a:spcAft>
            </a:pPr>
            <a:r>
              <a:rPr lang="de-DE" sz="3200" b="1" dirty="0"/>
              <a:t>3.3 Das Darmmikrobiom</a:t>
            </a:r>
          </a:p>
        </p:txBody>
      </p:sp>
      <p:sp>
        <p:nvSpPr>
          <p:cNvPr id="28" name="Rechteck: abgerundete Ecken 27">
            <a:extLst>
              <a:ext uri="{FF2B5EF4-FFF2-40B4-BE49-F238E27FC236}">
                <a16:creationId xmlns:a16="http://schemas.microsoft.com/office/drawing/2014/main" id="{9DC83153-4E57-78F9-3FEE-34D9569640A9}"/>
              </a:ext>
            </a:extLst>
          </p:cNvPr>
          <p:cNvSpPr/>
          <p:nvPr/>
        </p:nvSpPr>
        <p:spPr>
          <a:xfrm>
            <a:off x="9251577" y="529373"/>
            <a:ext cx="2345167" cy="509246"/>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1">
                    <a:lumMod val="50000"/>
                  </a:schemeClr>
                </a:solidFill>
              </a:rPr>
              <a:t>Einstieg &amp; Wiederholung</a:t>
            </a:r>
          </a:p>
        </p:txBody>
      </p:sp>
      <p:pic>
        <p:nvPicPr>
          <p:cNvPr id="29" name="Grafik 28">
            <a:extLst>
              <a:ext uri="{FF2B5EF4-FFF2-40B4-BE49-F238E27FC236}">
                <a16:creationId xmlns:a16="http://schemas.microsoft.com/office/drawing/2014/main" id="{A4BB3848-943C-34F7-CD9D-AC31ABBAA407}"/>
              </a:ext>
            </a:extLst>
          </p:cNvPr>
          <p:cNvPicPr>
            <a:picLocks noChangeAspect="1"/>
          </p:cNvPicPr>
          <p:nvPr/>
        </p:nvPicPr>
        <p:blipFill>
          <a:blip r:embed="rId3"/>
          <a:stretch>
            <a:fillRect/>
          </a:stretch>
        </p:blipFill>
        <p:spPr>
          <a:xfrm>
            <a:off x="34425" y="5030001"/>
            <a:ext cx="2140113" cy="1798480"/>
          </a:xfrm>
          <a:prstGeom prst="rect">
            <a:avLst/>
          </a:prstGeom>
        </p:spPr>
      </p:pic>
      <p:sp>
        <p:nvSpPr>
          <p:cNvPr id="30" name="Rechteck 29">
            <a:extLst>
              <a:ext uri="{FF2B5EF4-FFF2-40B4-BE49-F238E27FC236}">
                <a16:creationId xmlns:a16="http://schemas.microsoft.com/office/drawing/2014/main" id="{56630766-87A1-E343-FA86-0CB3D907F3B8}"/>
              </a:ext>
            </a:extLst>
          </p:cNvPr>
          <p:cNvSpPr/>
          <p:nvPr/>
        </p:nvSpPr>
        <p:spPr>
          <a:xfrm>
            <a:off x="713572" y="1560233"/>
            <a:ext cx="10883172" cy="1116398"/>
          </a:xfrm>
          <a:prstGeom prst="rect">
            <a:avLst/>
          </a:prstGeom>
          <a:solidFill>
            <a:schemeClr val="accent1">
              <a:lumMod val="20000"/>
              <a:lumOff val="8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2" name="Textfeld 31">
            <a:extLst>
              <a:ext uri="{FF2B5EF4-FFF2-40B4-BE49-F238E27FC236}">
                <a16:creationId xmlns:a16="http://schemas.microsoft.com/office/drawing/2014/main" id="{0024B03E-1A8F-6081-9189-92D4E1C422F9}"/>
              </a:ext>
            </a:extLst>
          </p:cNvPr>
          <p:cNvSpPr txBox="1"/>
          <p:nvPr/>
        </p:nvSpPr>
        <p:spPr>
          <a:xfrm>
            <a:off x="1925213" y="1560233"/>
            <a:ext cx="9671531" cy="1138773"/>
          </a:xfrm>
          <a:prstGeom prst="rect">
            <a:avLst/>
          </a:prstGeom>
          <a:noFill/>
          <a:ln>
            <a:noFill/>
          </a:ln>
        </p:spPr>
        <p:txBody>
          <a:bodyPr wrap="square">
            <a:spAutoFit/>
          </a:bodyPr>
          <a:lstStyle/>
          <a:p>
            <a:r>
              <a:rPr lang="de-DE" sz="3200" dirty="0"/>
              <a:t>Aufgabe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Tauscht euch in eurem Team kurz über euren Begriff aus der letzten Stunde aus. Aktiviert so euer Vorwissen und bereitet euch darauf vor, euren Begriff im Plenum kurz und verständlich vorzustellen.</a:t>
            </a:r>
            <a:endParaRPr lang="de-DE" sz="3200" dirty="0"/>
          </a:p>
        </p:txBody>
      </p:sp>
      <p:sp>
        <p:nvSpPr>
          <p:cNvPr id="7" name="Ellipse 6">
            <a:extLst>
              <a:ext uri="{FF2B5EF4-FFF2-40B4-BE49-F238E27FC236}">
                <a16:creationId xmlns:a16="http://schemas.microsoft.com/office/drawing/2014/main" id="{86C3094D-8564-523F-FC3D-799734BC5795}"/>
              </a:ext>
            </a:extLst>
          </p:cNvPr>
          <p:cNvSpPr/>
          <p:nvPr/>
        </p:nvSpPr>
        <p:spPr>
          <a:xfrm>
            <a:off x="846789" y="1647993"/>
            <a:ext cx="957155" cy="963251"/>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28575">
            <a:solidFill>
              <a:srgbClr val="DBF9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3" name="Grafik 32">
            <a:extLst>
              <a:ext uri="{FF2B5EF4-FFF2-40B4-BE49-F238E27FC236}">
                <a16:creationId xmlns:a16="http://schemas.microsoft.com/office/drawing/2014/main" id="{AFE977BF-FF3D-BB6C-8D1A-3E96F44B8B8C}"/>
              </a:ext>
            </a:extLst>
          </p:cNvPr>
          <p:cNvPicPr>
            <a:picLocks noChangeAspect="1"/>
          </p:cNvPicPr>
          <p:nvPr/>
        </p:nvPicPr>
        <p:blipFill>
          <a:blip r:embed="rId5"/>
          <a:stretch>
            <a:fillRect/>
          </a:stretch>
        </p:blipFill>
        <p:spPr>
          <a:xfrm>
            <a:off x="8817412" y="6508878"/>
            <a:ext cx="227570" cy="317685"/>
          </a:xfrm>
          <a:prstGeom prst="rect">
            <a:avLst/>
          </a:prstGeom>
        </p:spPr>
      </p:pic>
      <p:pic>
        <p:nvPicPr>
          <p:cNvPr id="34" name="Grafik 33">
            <a:extLst>
              <a:ext uri="{FF2B5EF4-FFF2-40B4-BE49-F238E27FC236}">
                <a16:creationId xmlns:a16="http://schemas.microsoft.com/office/drawing/2014/main" id="{FBAFAA33-4659-1818-615C-8AF1C513813D}"/>
              </a:ext>
            </a:extLst>
          </p:cNvPr>
          <p:cNvPicPr>
            <a:picLocks noChangeAspect="1"/>
          </p:cNvPicPr>
          <p:nvPr/>
        </p:nvPicPr>
        <p:blipFill rotWithShape="1">
          <a:blip r:embed="rId6">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35" name="Grafik 34">
            <a:extLst>
              <a:ext uri="{FF2B5EF4-FFF2-40B4-BE49-F238E27FC236}">
                <a16:creationId xmlns:a16="http://schemas.microsoft.com/office/drawing/2014/main" id="{56E3DEB4-F206-B038-148B-9C6807178C1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36" name="Grafik 35">
            <a:extLst>
              <a:ext uri="{FF2B5EF4-FFF2-40B4-BE49-F238E27FC236}">
                <a16:creationId xmlns:a16="http://schemas.microsoft.com/office/drawing/2014/main" id="{428EE81A-8272-9870-C32D-D308B3E0CEE4}"/>
              </a:ext>
            </a:extLst>
          </p:cNvPr>
          <p:cNvPicPr>
            <a:picLocks noChangeAspect="1"/>
          </p:cNvPicPr>
          <p:nvPr/>
        </p:nvPicPr>
        <p:blipFill>
          <a:blip r:embed="rId8"/>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29681822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2AADD16D-BDBC-AE5C-138B-EE498BD6F2FB}"/>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3 Wir sind viele – Das Mikrobiom</a:t>
            </a:r>
          </a:p>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3.4 Du bist, was du isst - Darmmikrobiom &amp; Ernährung</a:t>
            </a:r>
          </a:p>
        </p:txBody>
      </p:sp>
      <p:pic>
        <p:nvPicPr>
          <p:cNvPr id="13" name="Grafik 12">
            <a:extLst>
              <a:ext uri="{FF2B5EF4-FFF2-40B4-BE49-F238E27FC236}">
                <a16:creationId xmlns:a16="http://schemas.microsoft.com/office/drawing/2014/main" id="{5FA5E566-3687-E416-3722-EB470F7814E3}"/>
              </a:ext>
            </a:extLst>
          </p:cNvPr>
          <p:cNvPicPr>
            <a:picLocks noChangeAspect="1"/>
          </p:cNvPicPr>
          <p:nvPr/>
        </p:nvPicPr>
        <p:blipFill>
          <a:blip r:embed="rId3"/>
          <a:stretch>
            <a:fillRect/>
          </a:stretch>
        </p:blipFill>
        <p:spPr>
          <a:xfrm>
            <a:off x="9779468" y="485478"/>
            <a:ext cx="1984075" cy="1984075"/>
          </a:xfrm>
          <a:prstGeom prst="rect">
            <a:avLst/>
          </a:prstGeom>
        </p:spPr>
      </p:pic>
      <p:sp>
        <p:nvSpPr>
          <p:cNvPr id="4" name="Textfeld 3">
            <a:extLst>
              <a:ext uri="{FF2B5EF4-FFF2-40B4-BE49-F238E27FC236}">
                <a16:creationId xmlns:a16="http://schemas.microsoft.com/office/drawing/2014/main" id="{451D9676-A643-B289-E437-5D3D07DE2B55}"/>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sp>
        <p:nvSpPr>
          <p:cNvPr id="2" name="Rechteck: abgerundete Ecken 1">
            <a:extLst>
              <a:ext uri="{FF2B5EF4-FFF2-40B4-BE49-F238E27FC236}">
                <a16:creationId xmlns:a16="http://schemas.microsoft.com/office/drawing/2014/main" id="{B2FD63E8-A552-5144-3450-14041629F564}"/>
              </a:ext>
            </a:extLst>
          </p:cNvPr>
          <p:cNvSpPr/>
          <p:nvPr/>
        </p:nvSpPr>
        <p:spPr>
          <a:xfrm>
            <a:off x="674098" y="1717095"/>
            <a:ext cx="5169379" cy="1590850"/>
          </a:xfrm>
          <a:prstGeom prst="roundRect">
            <a:avLst/>
          </a:prstGeom>
          <a:solidFill>
            <a:srgbClr val="DFF7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itel 1">
            <a:extLst>
              <a:ext uri="{FF2B5EF4-FFF2-40B4-BE49-F238E27FC236}">
                <a16:creationId xmlns:a16="http://schemas.microsoft.com/office/drawing/2014/main" id="{EE16EB49-6123-EEF0-ADB4-E6F52DF77079}"/>
              </a:ext>
            </a:extLst>
          </p:cNvPr>
          <p:cNvSpPr txBox="1">
            <a:spLocks/>
          </p:cNvSpPr>
          <p:nvPr/>
        </p:nvSpPr>
        <p:spPr>
          <a:xfrm>
            <a:off x="1963626" y="1858060"/>
            <a:ext cx="435297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b="1" dirty="0"/>
              <a:t>Was ist los mit </a:t>
            </a:r>
            <a:r>
              <a:rPr lang="de-DE" sz="3200" b="1" dirty="0" err="1"/>
              <a:t>Meta</a:t>
            </a:r>
            <a:r>
              <a:rPr lang="de-DE" sz="3200" b="1" dirty="0"/>
              <a:t>?</a:t>
            </a:r>
          </a:p>
        </p:txBody>
      </p:sp>
      <p:sp>
        <p:nvSpPr>
          <p:cNvPr id="9" name="Textfeld 8">
            <a:extLst>
              <a:ext uri="{FF2B5EF4-FFF2-40B4-BE49-F238E27FC236}">
                <a16:creationId xmlns:a16="http://schemas.microsoft.com/office/drawing/2014/main" id="{80F92898-162D-BF16-0E5C-C642EED0B652}"/>
              </a:ext>
            </a:extLst>
          </p:cNvPr>
          <p:cNvSpPr txBox="1"/>
          <p:nvPr/>
        </p:nvSpPr>
        <p:spPr>
          <a:xfrm>
            <a:off x="3835672" y="3571614"/>
            <a:ext cx="5959626" cy="1477328"/>
          </a:xfrm>
          <a:prstGeom prst="rect">
            <a:avLst/>
          </a:prstGeom>
          <a:noFill/>
        </p:spPr>
        <p:txBody>
          <a:bodyPr wrap="square">
            <a:spAutoFit/>
          </a:bodyPr>
          <a:lstStyle/>
          <a:p>
            <a:pPr algn="just"/>
            <a:r>
              <a:rPr lang="de-DE" sz="1800" dirty="0"/>
              <a:t>Nach der Diagnose bekommt </a:t>
            </a:r>
            <a:r>
              <a:rPr lang="de-DE" sz="1800" dirty="0" err="1"/>
              <a:t>Meta</a:t>
            </a:r>
            <a:r>
              <a:rPr lang="de-DE" sz="1800" dirty="0"/>
              <a:t> den Rat, ihre Ernährung gezielt umzustellen und vermehrt Lebensmittel zu essen, die das Wachstum „guter“ Darmbakterien fördern und so zur Stabilisierung ihres Darmmikrobioms beitragen können.</a:t>
            </a:r>
          </a:p>
          <a:p>
            <a:pPr algn="just"/>
            <a:r>
              <a:rPr lang="de-DE" dirty="0"/>
              <a:t>Doch was bedeutet das?</a:t>
            </a:r>
            <a:endParaRPr lang="de-DE" sz="1800" dirty="0"/>
          </a:p>
        </p:txBody>
      </p:sp>
      <p:sp>
        <p:nvSpPr>
          <p:cNvPr id="12" name="Rechteck: abgerundete Ecken 11">
            <a:extLst>
              <a:ext uri="{FF2B5EF4-FFF2-40B4-BE49-F238E27FC236}">
                <a16:creationId xmlns:a16="http://schemas.microsoft.com/office/drawing/2014/main" id="{739BFF75-3705-685B-68D7-4BA846927CBA}"/>
              </a:ext>
            </a:extLst>
          </p:cNvPr>
          <p:cNvSpPr/>
          <p:nvPr/>
        </p:nvSpPr>
        <p:spPr>
          <a:xfrm>
            <a:off x="1298773" y="3307944"/>
            <a:ext cx="10422193" cy="1963927"/>
          </a:xfrm>
          <a:prstGeom prst="roundRect">
            <a:avLst/>
          </a:prstGeom>
          <a:noFill/>
          <a:ln w="57150">
            <a:solidFill>
              <a:srgbClr val="DFF7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4" name="Grafik 13">
            <a:extLst>
              <a:ext uri="{FF2B5EF4-FFF2-40B4-BE49-F238E27FC236}">
                <a16:creationId xmlns:a16="http://schemas.microsoft.com/office/drawing/2014/main" id="{B2C8A589-42B5-DC50-696F-4FEE8BC4415B}"/>
              </a:ext>
            </a:extLst>
          </p:cNvPr>
          <p:cNvPicPr>
            <a:picLocks noChangeAspect="1"/>
          </p:cNvPicPr>
          <p:nvPr/>
        </p:nvPicPr>
        <p:blipFill>
          <a:blip r:embed="rId4"/>
          <a:stretch>
            <a:fillRect/>
          </a:stretch>
        </p:blipFill>
        <p:spPr>
          <a:xfrm>
            <a:off x="868278" y="1943667"/>
            <a:ext cx="1128049" cy="1197825"/>
          </a:xfrm>
          <a:prstGeom prst="rect">
            <a:avLst/>
          </a:prstGeom>
        </p:spPr>
      </p:pic>
      <p:pic>
        <p:nvPicPr>
          <p:cNvPr id="15" name="Grafik 14">
            <a:extLst>
              <a:ext uri="{FF2B5EF4-FFF2-40B4-BE49-F238E27FC236}">
                <a16:creationId xmlns:a16="http://schemas.microsoft.com/office/drawing/2014/main" id="{2C691AFD-888F-4E64-6F5F-FA39F5B263B3}"/>
              </a:ext>
            </a:extLst>
          </p:cNvPr>
          <p:cNvPicPr>
            <a:picLocks noChangeAspect="1"/>
          </p:cNvPicPr>
          <p:nvPr/>
        </p:nvPicPr>
        <p:blipFill>
          <a:blip r:embed="rId5"/>
          <a:srcRect t="30582"/>
          <a:stretch/>
        </p:blipFill>
        <p:spPr>
          <a:xfrm>
            <a:off x="1587762" y="3490755"/>
            <a:ext cx="2247910" cy="1742733"/>
          </a:xfrm>
          <a:prstGeom prst="rect">
            <a:avLst/>
          </a:prstGeom>
        </p:spPr>
      </p:pic>
      <p:pic>
        <p:nvPicPr>
          <p:cNvPr id="23" name="Grafik 22">
            <a:extLst>
              <a:ext uri="{FF2B5EF4-FFF2-40B4-BE49-F238E27FC236}">
                <a16:creationId xmlns:a16="http://schemas.microsoft.com/office/drawing/2014/main" id="{83C86E9A-5E56-4743-44E6-374FD577D51D}"/>
              </a:ext>
            </a:extLst>
          </p:cNvPr>
          <p:cNvPicPr>
            <a:picLocks noChangeAspect="1"/>
          </p:cNvPicPr>
          <p:nvPr/>
        </p:nvPicPr>
        <p:blipFill>
          <a:blip r:embed="rId6"/>
          <a:stretch>
            <a:fillRect/>
          </a:stretch>
        </p:blipFill>
        <p:spPr>
          <a:xfrm>
            <a:off x="8817412" y="6508878"/>
            <a:ext cx="227570" cy="317685"/>
          </a:xfrm>
          <a:prstGeom prst="rect">
            <a:avLst/>
          </a:prstGeom>
        </p:spPr>
      </p:pic>
      <p:pic>
        <p:nvPicPr>
          <p:cNvPr id="24" name="Grafik 23">
            <a:extLst>
              <a:ext uri="{FF2B5EF4-FFF2-40B4-BE49-F238E27FC236}">
                <a16:creationId xmlns:a16="http://schemas.microsoft.com/office/drawing/2014/main" id="{BCEC4B60-D6A2-0A6D-8938-795C13C4AA81}"/>
              </a:ext>
            </a:extLst>
          </p:cNvPr>
          <p:cNvPicPr>
            <a:picLocks noChangeAspect="1"/>
          </p:cNvPicPr>
          <p:nvPr/>
        </p:nvPicPr>
        <p:blipFill rotWithShape="1">
          <a:blip r:embed="rId7">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25" name="Grafik 24">
            <a:extLst>
              <a:ext uri="{FF2B5EF4-FFF2-40B4-BE49-F238E27FC236}">
                <a16:creationId xmlns:a16="http://schemas.microsoft.com/office/drawing/2014/main" id="{326B4EF1-109A-0310-9459-3F7002BF1B8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26" name="Grafik 25">
            <a:extLst>
              <a:ext uri="{FF2B5EF4-FFF2-40B4-BE49-F238E27FC236}">
                <a16:creationId xmlns:a16="http://schemas.microsoft.com/office/drawing/2014/main" id="{247FE3EF-CA75-4711-311B-D346B26F2756}"/>
              </a:ext>
            </a:extLst>
          </p:cNvPr>
          <p:cNvPicPr>
            <a:picLocks noChangeAspect="1"/>
          </p:cNvPicPr>
          <p:nvPr/>
        </p:nvPicPr>
        <p:blipFill>
          <a:blip r:embed="rId9"/>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28914178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2AADD16D-BDBC-AE5C-138B-EE498BD6F2FB}"/>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3 Wir sind viele – Das Mikrobiom</a:t>
            </a:r>
          </a:p>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3.4 Du bist, was du isst - Darmmikrobiom &amp; Ernährung</a:t>
            </a:r>
          </a:p>
        </p:txBody>
      </p:sp>
      <p:pic>
        <p:nvPicPr>
          <p:cNvPr id="13" name="Grafik 12">
            <a:extLst>
              <a:ext uri="{FF2B5EF4-FFF2-40B4-BE49-F238E27FC236}">
                <a16:creationId xmlns:a16="http://schemas.microsoft.com/office/drawing/2014/main" id="{5FA5E566-3687-E416-3722-EB470F7814E3}"/>
              </a:ext>
            </a:extLst>
          </p:cNvPr>
          <p:cNvPicPr>
            <a:picLocks noChangeAspect="1"/>
          </p:cNvPicPr>
          <p:nvPr/>
        </p:nvPicPr>
        <p:blipFill>
          <a:blip r:embed="rId3"/>
          <a:stretch>
            <a:fillRect/>
          </a:stretch>
        </p:blipFill>
        <p:spPr>
          <a:xfrm>
            <a:off x="9779468" y="485478"/>
            <a:ext cx="1984075" cy="1984075"/>
          </a:xfrm>
          <a:prstGeom prst="rect">
            <a:avLst/>
          </a:prstGeom>
        </p:spPr>
      </p:pic>
      <p:sp>
        <p:nvSpPr>
          <p:cNvPr id="4" name="Textfeld 3">
            <a:extLst>
              <a:ext uri="{FF2B5EF4-FFF2-40B4-BE49-F238E27FC236}">
                <a16:creationId xmlns:a16="http://schemas.microsoft.com/office/drawing/2014/main" id="{451D9676-A643-B289-E437-5D3D07DE2B55}"/>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sp>
        <p:nvSpPr>
          <p:cNvPr id="2" name="Rechteck: abgerundete Ecken 1">
            <a:extLst>
              <a:ext uri="{FF2B5EF4-FFF2-40B4-BE49-F238E27FC236}">
                <a16:creationId xmlns:a16="http://schemas.microsoft.com/office/drawing/2014/main" id="{B2FD63E8-A552-5144-3450-14041629F564}"/>
              </a:ext>
            </a:extLst>
          </p:cNvPr>
          <p:cNvSpPr/>
          <p:nvPr/>
        </p:nvSpPr>
        <p:spPr>
          <a:xfrm>
            <a:off x="674098" y="1717095"/>
            <a:ext cx="5169379" cy="1590850"/>
          </a:xfrm>
          <a:prstGeom prst="roundRect">
            <a:avLst/>
          </a:prstGeom>
          <a:solidFill>
            <a:srgbClr val="DFF7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itel 1">
            <a:extLst>
              <a:ext uri="{FF2B5EF4-FFF2-40B4-BE49-F238E27FC236}">
                <a16:creationId xmlns:a16="http://schemas.microsoft.com/office/drawing/2014/main" id="{EE16EB49-6123-EEF0-ADB4-E6F52DF77079}"/>
              </a:ext>
            </a:extLst>
          </p:cNvPr>
          <p:cNvSpPr txBox="1">
            <a:spLocks/>
          </p:cNvSpPr>
          <p:nvPr/>
        </p:nvSpPr>
        <p:spPr>
          <a:xfrm>
            <a:off x="1963626" y="1858060"/>
            <a:ext cx="435297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b="1" dirty="0"/>
              <a:t>Was ist los mit </a:t>
            </a:r>
            <a:r>
              <a:rPr lang="de-DE" sz="3200" b="1" dirty="0" err="1"/>
              <a:t>Meta</a:t>
            </a:r>
            <a:r>
              <a:rPr lang="de-DE" sz="3200" b="1" dirty="0"/>
              <a:t>?</a:t>
            </a:r>
          </a:p>
        </p:txBody>
      </p:sp>
      <p:sp>
        <p:nvSpPr>
          <p:cNvPr id="9" name="Textfeld 8">
            <a:extLst>
              <a:ext uri="{FF2B5EF4-FFF2-40B4-BE49-F238E27FC236}">
                <a16:creationId xmlns:a16="http://schemas.microsoft.com/office/drawing/2014/main" id="{80F92898-162D-BF16-0E5C-C642EED0B652}"/>
              </a:ext>
            </a:extLst>
          </p:cNvPr>
          <p:cNvSpPr txBox="1"/>
          <p:nvPr/>
        </p:nvSpPr>
        <p:spPr>
          <a:xfrm>
            <a:off x="3835672" y="3571614"/>
            <a:ext cx="5959626" cy="1477328"/>
          </a:xfrm>
          <a:prstGeom prst="rect">
            <a:avLst/>
          </a:prstGeom>
          <a:noFill/>
        </p:spPr>
        <p:txBody>
          <a:bodyPr wrap="square">
            <a:spAutoFit/>
          </a:bodyPr>
          <a:lstStyle/>
          <a:p>
            <a:pPr algn="just"/>
            <a:r>
              <a:rPr lang="de-DE" sz="1800" dirty="0"/>
              <a:t>Nach der Diagnose bekommt </a:t>
            </a:r>
            <a:r>
              <a:rPr lang="de-DE" sz="1800" dirty="0" err="1"/>
              <a:t>Meta</a:t>
            </a:r>
            <a:r>
              <a:rPr lang="de-DE" sz="1800" dirty="0"/>
              <a:t> den Rat, ihre Ernährung gezielt umzustellen und vermehrt Lebensmittel zu essen, die das Wachstum „guter“ Darmbakterien fördern und so zur Stabilisierung ihres Darmmikrobioms beitragen können.</a:t>
            </a:r>
          </a:p>
          <a:p>
            <a:pPr algn="just"/>
            <a:r>
              <a:rPr lang="de-DE" dirty="0"/>
              <a:t>Doch was bedeutet das?</a:t>
            </a:r>
            <a:endParaRPr lang="de-DE" sz="1800" dirty="0"/>
          </a:p>
        </p:txBody>
      </p:sp>
      <p:sp>
        <p:nvSpPr>
          <p:cNvPr id="12" name="Rechteck: abgerundete Ecken 11">
            <a:extLst>
              <a:ext uri="{FF2B5EF4-FFF2-40B4-BE49-F238E27FC236}">
                <a16:creationId xmlns:a16="http://schemas.microsoft.com/office/drawing/2014/main" id="{739BFF75-3705-685B-68D7-4BA846927CBA}"/>
              </a:ext>
            </a:extLst>
          </p:cNvPr>
          <p:cNvSpPr/>
          <p:nvPr/>
        </p:nvSpPr>
        <p:spPr>
          <a:xfrm>
            <a:off x="1298773" y="3307944"/>
            <a:ext cx="10422193" cy="1963927"/>
          </a:xfrm>
          <a:prstGeom prst="roundRect">
            <a:avLst/>
          </a:prstGeom>
          <a:noFill/>
          <a:ln w="57150">
            <a:solidFill>
              <a:srgbClr val="DFF7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4" name="Grafik 13">
            <a:extLst>
              <a:ext uri="{FF2B5EF4-FFF2-40B4-BE49-F238E27FC236}">
                <a16:creationId xmlns:a16="http://schemas.microsoft.com/office/drawing/2014/main" id="{B2C8A589-42B5-DC50-696F-4FEE8BC4415B}"/>
              </a:ext>
            </a:extLst>
          </p:cNvPr>
          <p:cNvPicPr>
            <a:picLocks noChangeAspect="1"/>
          </p:cNvPicPr>
          <p:nvPr/>
        </p:nvPicPr>
        <p:blipFill>
          <a:blip r:embed="rId4"/>
          <a:stretch>
            <a:fillRect/>
          </a:stretch>
        </p:blipFill>
        <p:spPr>
          <a:xfrm>
            <a:off x="868278" y="1943667"/>
            <a:ext cx="1128049" cy="1197825"/>
          </a:xfrm>
          <a:prstGeom prst="rect">
            <a:avLst/>
          </a:prstGeom>
        </p:spPr>
      </p:pic>
      <p:pic>
        <p:nvPicPr>
          <p:cNvPr id="15" name="Grafik 14">
            <a:extLst>
              <a:ext uri="{FF2B5EF4-FFF2-40B4-BE49-F238E27FC236}">
                <a16:creationId xmlns:a16="http://schemas.microsoft.com/office/drawing/2014/main" id="{2C691AFD-888F-4E64-6F5F-FA39F5B263B3}"/>
              </a:ext>
            </a:extLst>
          </p:cNvPr>
          <p:cNvPicPr>
            <a:picLocks noChangeAspect="1"/>
          </p:cNvPicPr>
          <p:nvPr/>
        </p:nvPicPr>
        <p:blipFill>
          <a:blip r:embed="rId5"/>
          <a:srcRect t="30582"/>
          <a:stretch/>
        </p:blipFill>
        <p:spPr>
          <a:xfrm>
            <a:off x="1587762" y="3490755"/>
            <a:ext cx="2247910" cy="1742733"/>
          </a:xfrm>
          <a:prstGeom prst="rect">
            <a:avLst/>
          </a:prstGeom>
        </p:spPr>
      </p:pic>
      <p:sp>
        <p:nvSpPr>
          <p:cNvPr id="16" name="Textfeld 15">
            <a:extLst>
              <a:ext uri="{FF2B5EF4-FFF2-40B4-BE49-F238E27FC236}">
                <a16:creationId xmlns:a16="http://schemas.microsoft.com/office/drawing/2014/main" id="{B50E1B8D-ED4B-08B7-8C25-FFBAE968151F}"/>
              </a:ext>
            </a:extLst>
          </p:cNvPr>
          <p:cNvSpPr txBox="1"/>
          <p:nvPr/>
        </p:nvSpPr>
        <p:spPr>
          <a:xfrm>
            <a:off x="1105504" y="5687585"/>
            <a:ext cx="10422193" cy="523220"/>
          </a:xfrm>
          <a:prstGeom prst="rect">
            <a:avLst/>
          </a:prstGeom>
          <a:solidFill>
            <a:srgbClr val="DFF7F1"/>
          </a:solidFill>
        </p:spPr>
        <p:txBody>
          <a:bodyPr wrap="square">
            <a:spAutoFit/>
          </a:bodyPr>
          <a:lstStyle/>
          <a:p>
            <a:pPr algn="ctr"/>
            <a:r>
              <a:rPr lang="de-DE" sz="2800" dirty="0"/>
              <a:t>Welche Ernährungsweisen fördern oder belasten das Darmmikrobiom?</a:t>
            </a:r>
          </a:p>
        </p:txBody>
      </p:sp>
      <p:pic>
        <p:nvPicPr>
          <p:cNvPr id="21" name="Grafik 20">
            <a:extLst>
              <a:ext uri="{FF2B5EF4-FFF2-40B4-BE49-F238E27FC236}">
                <a16:creationId xmlns:a16="http://schemas.microsoft.com/office/drawing/2014/main" id="{99B9B115-ECB8-9A9F-A77F-86DED48DFBBA}"/>
              </a:ext>
            </a:extLst>
          </p:cNvPr>
          <p:cNvPicPr>
            <a:picLocks noChangeAspect="1"/>
          </p:cNvPicPr>
          <p:nvPr/>
        </p:nvPicPr>
        <p:blipFill>
          <a:blip r:embed="rId6"/>
          <a:stretch>
            <a:fillRect/>
          </a:stretch>
        </p:blipFill>
        <p:spPr>
          <a:xfrm>
            <a:off x="8817412" y="6508878"/>
            <a:ext cx="227570" cy="317685"/>
          </a:xfrm>
          <a:prstGeom prst="rect">
            <a:avLst/>
          </a:prstGeom>
        </p:spPr>
      </p:pic>
      <p:pic>
        <p:nvPicPr>
          <p:cNvPr id="22" name="Grafik 21">
            <a:extLst>
              <a:ext uri="{FF2B5EF4-FFF2-40B4-BE49-F238E27FC236}">
                <a16:creationId xmlns:a16="http://schemas.microsoft.com/office/drawing/2014/main" id="{57841C9A-2E37-E6C7-6587-071BE717D89F}"/>
              </a:ext>
            </a:extLst>
          </p:cNvPr>
          <p:cNvPicPr>
            <a:picLocks noChangeAspect="1"/>
          </p:cNvPicPr>
          <p:nvPr/>
        </p:nvPicPr>
        <p:blipFill rotWithShape="1">
          <a:blip r:embed="rId7">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23" name="Grafik 22">
            <a:extLst>
              <a:ext uri="{FF2B5EF4-FFF2-40B4-BE49-F238E27FC236}">
                <a16:creationId xmlns:a16="http://schemas.microsoft.com/office/drawing/2014/main" id="{A5304A88-715A-BBE5-9D3D-85C48B88178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24" name="Grafik 23">
            <a:extLst>
              <a:ext uri="{FF2B5EF4-FFF2-40B4-BE49-F238E27FC236}">
                <a16:creationId xmlns:a16="http://schemas.microsoft.com/office/drawing/2014/main" id="{E2765A6A-E018-4855-1AA1-8B16C685FA54}"/>
              </a:ext>
            </a:extLst>
          </p:cNvPr>
          <p:cNvPicPr>
            <a:picLocks noChangeAspect="1"/>
          </p:cNvPicPr>
          <p:nvPr/>
        </p:nvPicPr>
        <p:blipFill>
          <a:blip r:embed="rId9"/>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34869353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feld 3">
            <a:extLst>
              <a:ext uri="{FF2B5EF4-FFF2-40B4-BE49-F238E27FC236}">
                <a16:creationId xmlns:a16="http://schemas.microsoft.com/office/drawing/2014/main" id="{451D9676-A643-B289-E437-5D3D07DE2B55}"/>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pic>
        <p:nvPicPr>
          <p:cNvPr id="9" name="Grafik 8">
            <a:extLst>
              <a:ext uri="{FF2B5EF4-FFF2-40B4-BE49-F238E27FC236}">
                <a16:creationId xmlns:a16="http://schemas.microsoft.com/office/drawing/2014/main" id="{BA82CC7F-5A46-9235-47DF-3A127318B149}"/>
              </a:ext>
            </a:extLst>
          </p:cNvPr>
          <p:cNvPicPr>
            <a:picLocks noChangeAspect="1"/>
          </p:cNvPicPr>
          <p:nvPr/>
        </p:nvPicPr>
        <p:blipFill>
          <a:blip r:embed="rId3"/>
          <a:srcRect t="30582"/>
          <a:stretch/>
        </p:blipFill>
        <p:spPr>
          <a:xfrm>
            <a:off x="288154" y="3352488"/>
            <a:ext cx="3232286" cy="2505888"/>
          </a:xfrm>
          <a:prstGeom prst="rect">
            <a:avLst/>
          </a:prstGeom>
        </p:spPr>
      </p:pic>
      <p:sp>
        <p:nvSpPr>
          <p:cNvPr id="19" name="Rechteck 18">
            <a:extLst>
              <a:ext uri="{FF2B5EF4-FFF2-40B4-BE49-F238E27FC236}">
                <a16:creationId xmlns:a16="http://schemas.microsoft.com/office/drawing/2014/main" id="{191A33E1-B849-54B1-D1FC-B9CD14DCEB2C}"/>
              </a:ext>
            </a:extLst>
          </p:cNvPr>
          <p:cNvSpPr/>
          <p:nvPr/>
        </p:nvSpPr>
        <p:spPr>
          <a:xfrm>
            <a:off x="3066287" y="2925143"/>
            <a:ext cx="8524705" cy="3108172"/>
          </a:xfrm>
          <a:prstGeom prst="rect">
            <a:avLst/>
          </a:prstGeom>
          <a:solidFill>
            <a:schemeClr val="accent1">
              <a:lumMod val="20000"/>
              <a:lumOff val="8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Textfeld 20">
            <a:extLst>
              <a:ext uri="{FF2B5EF4-FFF2-40B4-BE49-F238E27FC236}">
                <a16:creationId xmlns:a16="http://schemas.microsoft.com/office/drawing/2014/main" id="{F37FD7E3-E0F7-765F-99C3-91AE08C6F35B}"/>
              </a:ext>
            </a:extLst>
          </p:cNvPr>
          <p:cNvSpPr txBox="1"/>
          <p:nvPr/>
        </p:nvSpPr>
        <p:spPr>
          <a:xfrm>
            <a:off x="4277928" y="2925144"/>
            <a:ext cx="7313064" cy="3144194"/>
          </a:xfrm>
          <a:prstGeom prst="rect">
            <a:avLst/>
          </a:prstGeom>
          <a:noFill/>
          <a:ln>
            <a:noFill/>
          </a:ln>
        </p:spPr>
        <p:txBody>
          <a:bodyPr wrap="square">
            <a:spAutoFit/>
          </a:bodyPr>
          <a:lstStyle/>
          <a:p>
            <a:r>
              <a:rPr lang="de-DE" sz="3200" dirty="0"/>
              <a:t>Aufgaben</a:t>
            </a:r>
          </a:p>
          <a:p>
            <a:pPr algn="just">
              <a:lnSpc>
                <a:spcPct val="115000"/>
              </a:lnSpc>
              <a:spcAft>
                <a:spcPts val="800"/>
              </a:spcAft>
            </a:pPr>
            <a:r>
              <a:rPr lang="de-DE" sz="2000" kern="100" dirty="0">
                <a:effectLst/>
                <a:latin typeface="Calibri" panose="020F0502020204030204" pitchFamily="34" charset="0"/>
                <a:ea typeface="Aptos" panose="020B0004020202020204" pitchFamily="34" charset="0"/>
                <a:cs typeface="Calibri" panose="020F0502020204030204" pitchFamily="34" charset="0"/>
              </a:rPr>
              <a:t>Lest den Informationstext „Du bist, was du isst“ aufmerksam durch. Tragt anschließend die Aussagen aus dem Text in die passende Spalte der Tabelle unten ein.</a:t>
            </a:r>
            <a:endParaRPr lang="de-DE" sz="2000" kern="100" dirty="0">
              <a:effectLst/>
              <a:latin typeface="Calibri" panose="020F050202020403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mj-lt"/>
              <a:buAutoNum type="alphaLcPeriod"/>
            </a:pPr>
            <a:r>
              <a:rPr lang="de-DE" sz="2000" b="1" kern="100" dirty="0">
                <a:solidFill>
                  <a:srgbClr val="4EA72E"/>
                </a:solidFill>
                <a:effectLst/>
                <a:latin typeface="Calibri" panose="020F0502020204030204" pitchFamily="34" charset="0"/>
                <a:ea typeface="Aptos" panose="020B0004020202020204" pitchFamily="34" charset="0"/>
                <a:cs typeface="Calibri" panose="020F0502020204030204" pitchFamily="34" charset="0"/>
              </a:rPr>
              <a:t>Grüne Spalte: </a:t>
            </a:r>
            <a:r>
              <a:rPr lang="de-DE" sz="2000" kern="100" dirty="0">
                <a:effectLst/>
                <a:latin typeface="Calibri" panose="020F0502020204030204" pitchFamily="34" charset="0"/>
                <a:ea typeface="Aptos" panose="020B0004020202020204" pitchFamily="34" charset="0"/>
                <a:cs typeface="Calibri" panose="020F0502020204030204" pitchFamily="34" charset="0"/>
              </a:rPr>
              <a:t>Faktoren, die ein vielfältiges und stabiles Darmmikrobiom fördern</a:t>
            </a:r>
            <a:endParaRPr lang="de-DE" sz="2000" kern="100" dirty="0">
              <a:effectLst/>
              <a:latin typeface="Calibri" panose="020F0502020204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mj-lt"/>
              <a:buAutoNum type="alphaLcPeriod"/>
            </a:pPr>
            <a:r>
              <a:rPr lang="de-DE" sz="2000" b="1" kern="100" dirty="0">
                <a:solidFill>
                  <a:srgbClr val="C00000"/>
                </a:solidFill>
                <a:effectLst/>
                <a:latin typeface="Calibri" panose="020F0502020204030204" pitchFamily="34" charset="0"/>
                <a:ea typeface="Aptos" panose="020B0004020202020204" pitchFamily="34" charset="0"/>
                <a:cs typeface="Calibri" panose="020F0502020204030204" pitchFamily="34" charset="0"/>
              </a:rPr>
              <a:t>Rote Spalte: </a:t>
            </a:r>
            <a:r>
              <a:rPr lang="de-DE" sz="2000" kern="100" dirty="0">
                <a:effectLst/>
                <a:latin typeface="Calibri" panose="020F0502020204030204" pitchFamily="34" charset="0"/>
                <a:ea typeface="Aptos" panose="020B0004020202020204" pitchFamily="34" charset="0"/>
                <a:cs typeface="Calibri" panose="020F0502020204030204" pitchFamily="34" charset="0"/>
              </a:rPr>
              <a:t>Faktoren, die das Darmmikrobiom belasten oder die Diversität verringern</a:t>
            </a:r>
            <a:endParaRPr lang="de-DE" sz="2000" kern="100" dirty="0">
              <a:effectLst/>
              <a:latin typeface="Calibri" panose="020F0502020204030204" pitchFamily="34" charset="0"/>
              <a:ea typeface="Aptos" panose="020B0004020202020204" pitchFamily="34" charset="0"/>
              <a:cs typeface="Times New Roman" panose="02020603050405020304" pitchFamily="18" charset="0"/>
            </a:endParaRPr>
          </a:p>
        </p:txBody>
      </p:sp>
      <p:sp>
        <p:nvSpPr>
          <p:cNvPr id="22" name="Titel 1">
            <a:extLst>
              <a:ext uri="{FF2B5EF4-FFF2-40B4-BE49-F238E27FC236}">
                <a16:creationId xmlns:a16="http://schemas.microsoft.com/office/drawing/2014/main" id="{A490B550-042C-0E66-463D-019BD85EC190}"/>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3 Wir sind viele – Das Mikrobiom</a:t>
            </a:r>
          </a:p>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3.4 Du bist, was du isst - Darmmikrobiom &amp; Ernährung</a:t>
            </a:r>
          </a:p>
        </p:txBody>
      </p:sp>
      <p:sp>
        <p:nvSpPr>
          <p:cNvPr id="23" name="Textfeld 22">
            <a:extLst>
              <a:ext uri="{FF2B5EF4-FFF2-40B4-BE49-F238E27FC236}">
                <a16:creationId xmlns:a16="http://schemas.microsoft.com/office/drawing/2014/main" id="{8486189C-97C3-4139-F59E-F12BEDEBEAB6}"/>
              </a:ext>
            </a:extLst>
          </p:cNvPr>
          <p:cNvSpPr txBox="1"/>
          <p:nvPr/>
        </p:nvSpPr>
        <p:spPr>
          <a:xfrm>
            <a:off x="531544" y="1853647"/>
            <a:ext cx="9247924" cy="461665"/>
          </a:xfrm>
          <a:prstGeom prst="rect">
            <a:avLst/>
          </a:prstGeom>
          <a:solidFill>
            <a:srgbClr val="DFF7F1"/>
          </a:solidFill>
        </p:spPr>
        <p:txBody>
          <a:bodyPr wrap="square">
            <a:spAutoFit/>
          </a:bodyPr>
          <a:lstStyle/>
          <a:p>
            <a:pPr algn="ctr"/>
            <a:r>
              <a:rPr lang="de-DE" sz="2400" dirty="0"/>
              <a:t>Welche Ernährungsweisen fördern oder belasten das Darmmikrobiom?</a:t>
            </a:r>
          </a:p>
        </p:txBody>
      </p:sp>
      <p:sp>
        <p:nvSpPr>
          <p:cNvPr id="7" name="Ellipse 6">
            <a:extLst>
              <a:ext uri="{FF2B5EF4-FFF2-40B4-BE49-F238E27FC236}">
                <a16:creationId xmlns:a16="http://schemas.microsoft.com/office/drawing/2014/main" id="{718AD9E5-4019-4F6A-E123-63712EC9A392}"/>
              </a:ext>
            </a:extLst>
          </p:cNvPr>
          <p:cNvSpPr/>
          <p:nvPr/>
        </p:nvSpPr>
        <p:spPr>
          <a:xfrm>
            <a:off x="3193530" y="2998028"/>
            <a:ext cx="957155" cy="963251"/>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28575">
            <a:solidFill>
              <a:srgbClr val="DBF9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a16="http://schemas.microsoft.com/office/drawing/2014/main" id="{20B04B02-41D7-8CC1-1F0D-E0B4E3CBF352}"/>
              </a:ext>
            </a:extLst>
          </p:cNvPr>
          <p:cNvSpPr txBox="1"/>
          <p:nvPr/>
        </p:nvSpPr>
        <p:spPr>
          <a:xfrm>
            <a:off x="7180397" y="6580342"/>
            <a:ext cx="1667444" cy="246221"/>
          </a:xfrm>
          <a:prstGeom prst="rect">
            <a:avLst/>
          </a:prstGeom>
          <a:noFill/>
        </p:spPr>
        <p:txBody>
          <a:bodyPr wrap="none" rtlCol="0">
            <a:spAutoFit/>
          </a:bodyPr>
          <a:lstStyle/>
          <a:p>
            <a:r>
              <a:rPr lang="de-DE" sz="1000" dirty="0"/>
              <a:t>Entwickelt von Edda Meister</a:t>
            </a:r>
          </a:p>
        </p:txBody>
      </p:sp>
      <p:pic>
        <p:nvPicPr>
          <p:cNvPr id="16" name="Grafik 15">
            <a:extLst>
              <a:ext uri="{FF2B5EF4-FFF2-40B4-BE49-F238E27FC236}">
                <a16:creationId xmlns:a16="http://schemas.microsoft.com/office/drawing/2014/main" id="{F68F8CEE-9318-E7F8-504A-7B08297A5BE1}"/>
              </a:ext>
            </a:extLst>
          </p:cNvPr>
          <p:cNvPicPr>
            <a:picLocks noChangeAspect="1"/>
          </p:cNvPicPr>
          <p:nvPr/>
        </p:nvPicPr>
        <p:blipFill>
          <a:blip r:embed="rId5"/>
          <a:stretch>
            <a:fillRect/>
          </a:stretch>
        </p:blipFill>
        <p:spPr>
          <a:xfrm>
            <a:off x="8817412" y="6508878"/>
            <a:ext cx="227570" cy="317685"/>
          </a:xfrm>
          <a:prstGeom prst="rect">
            <a:avLst/>
          </a:prstGeom>
        </p:spPr>
      </p:pic>
      <p:pic>
        <p:nvPicPr>
          <p:cNvPr id="17" name="Grafik 16">
            <a:extLst>
              <a:ext uri="{FF2B5EF4-FFF2-40B4-BE49-F238E27FC236}">
                <a16:creationId xmlns:a16="http://schemas.microsoft.com/office/drawing/2014/main" id="{0B766D44-4205-5D23-474E-FDC038A3A86D}"/>
              </a:ext>
            </a:extLst>
          </p:cNvPr>
          <p:cNvPicPr>
            <a:picLocks noChangeAspect="1"/>
          </p:cNvPicPr>
          <p:nvPr/>
        </p:nvPicPr>
        <p:blipFill rotWithShape="1">
          <a:blip r:embed="rId6">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20" name="Grafik 19">
            <a:extLst>
              <a:ext uri="{FF2B5EF4-FFF2-40B4-BE49-F238E27FC236}">
                <a16:creationId xmlns:a16="http://schemas.microsoft.com/office/drawing/2014/main" id="{8A3598F0-EF1F-7C18-E290-569FD84404C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25" name="Grafik 24">
            <a:extLst>
              <a:ext uri="{FF2B5EF4-FFF2-40B4-BE49-F238E27FC236}">
                <a16:creationId xmlns:a16="http://schemas.microsoft.com/office/drawing/2014/main" id="{5A5A276E-8621-F2DC-A551-2051DA4F00C2}"/>
              </a:ext>
            </a:extLst>
          </p:cNvPr>
          <p:cNvPicPr>
            <a:picLocks noChangeAspect="1"/>
          </p:cNvPicPr>
          <p:nvPr/>
        </p:nvPicPr>
        <p:blipFill>
          <a:blip r:embed="rId8"/>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7748085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feld 3">
            <a:extLst>
              <a:ext uri="{FF2B5EF4-FFF2-40B4-BE49-F238E27FC236}">
                <a16:creationId xmlns:a16="http://schemas.microsoft.com/office/drawing/2014/main" id="{451D9676-A643-B289-E437-5D3D07DE2B55}"/>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pic>
        <p:nvPicPr>
          <p:cNvPr id="9" name="Grafik 8">
            <a:extLst>
              <a:ext uri="{FF2B5EF4-FFF2-40B4-BE49-F238E27FC236}">
                <a16:creationId xmlns:a16="http://schemas.microsoft.com/office/drawing/2014/main" id="{BA82CC7F-5A46-9235-47DF-3A127318B149}"/>
              </a:ext>
            </a:extLst>
          </p:cNvPr>
          <p:cNvPicPr>
            <a:picLocks noChangeAspect="1"/>
          </p:cNvPicPr>
          <p:nvPr/>
        </p:nvPicPr>
        <p:blipFill>
          <a:blip r:embed="rId3"/>
          <a:srcRect t="30582"/>
          <a:stretch/>
        </p:blipFill>
        <p:spPr>
          <a:xfrm>
            <a:off x="9779468" y="799868"/>
            <a:ext cx="2417377" cy="1874115"/>
          </a:xfrm>
          <a:prstGeom prst="rect">
            <a:avLst/>
          </a:prstGeom>
        </p:spPr>
      </p:pic>
      <p:sp>
        <p:nvSpPr>
          <p:cNvPr id="11" name="Titel 1">
            <a:extLst>
              <a:ext uri="{FF2B5EF4-FFF2-40B4-BE49-F238E27FC236}">
                <a16:creationId xmlns:a16="http://schemas.microsoft.com/office/drawing/2014/main" id="{AD9B731A-5571-935B-DB40-5278E270D36E}"/>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3 Wir sind viele – Das Mikrobiom</a:t>
            </a:r>
          </a:p>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3.4 Du bist, was du isst - Darmmikrobiom &amp; Ernährung</a:t>
            </a:r>
          </a:p>
        </p:txBody>
      </p:sp>
      <p:sp>
        <p:nvSpPr>
          <p:cNvPr id="13" name="Rechteck 12">
            <a:extLst>
              <a:ext uri="{FF2B5EF4-FFF2-40B4-BE49-F238E27FC236}">
                <a16:creationId xmlns:a16="http://schemas.microsoft.com/office/drawing/2014/main" id="{F83E885C-C2CC-DF35-0CE7-BFF20A086D9D}"/>
              </a:ext>
            </a:extLst>
          </p:cNvPr>
          <p:cNvSpPr/>
          <p:nvPr/>
        </p:nvSpPr>
        <p:spPr>
          <a:xfrm>
            <a:off x="531544" y="2770633"/>
            <a:ext cx="5492496" cy="3584292"/>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a:extLst>
              <a:ext uri="{FF2B5EF4-FFF2-40B4-BE49-F238E27FC236}">
                <a16:creationId xmlns:a16="http://schemas.microsoft.com/office/drawing/2014/main" id="{819AE5EE-DCA8-2B36-AC5D-8B9FD4CA7DBA}"/>
              </a:ext>
            </a:extLst>
          </p:cNvPr>
          <p:cNvSpPr/>
          <p:nvPr/>
        </p:nvSpPr>
        <p:spPr>
          <a:xfrm>
            <a:off x="6203636" y="2770634"/>
            <a:ext cx="5492496" cy="3584292"/>
          </a:xfrm>
          <a:prstGeom prst="rect">
            <a:avLst/>
          </a:prstGeom>
          <a:solidFill>
            <a:srgbClr val="F7D2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feld 14">
            <a:extLst>
              <a:ext uri="{FF2B5EF4-FFF2-40B4-BE49-F238E27FC236}">
                <a16:creationId xmlns:a16="http://schemas.microsoft.com/office/drawing/2014/main" id="{897632C7-E355-0D90-3945-E285C07F0FE1}"/>
              </a:ext>
            </a:extLst>
          </p:cNvPr>
          <p:cNvSpPr txBox="1"/>
          <p:nvPr/>
        </p:nvSpPr>
        <p:spPr>
          <a:xfrm>
            <a:off x="531544" y="1853647"/>
            <a:ext cx="9247924" cy="461665"/>
          </a:xfrm>
          <a:prstGeom prst="rect">
            <a:avLst/>
          </a:prstGeom>
          <a:solidFill>
            <a:srgbClr val="DFF7F1"/>
          </a:solidFill>
        </p:spPr>
        <p:txBody>
          <a:bodyPr wrap="square">
            <a:spAutoFit/>
          </a:bodyPr>
          <a:lstStyle/>
          <a:p>
            <a:pPr algn="ctr"/>
            <a:r>
              <a:rPr lang="de-DE" sz="2400" dirty="0"/>
              <a:t>Welche Ernährungsweisen fördern oder belasten das Darmmikrobiom?</a:t>
            </a:r>
          </a:p>
        </p:txBody>
      </p:sp>
      <p:sp>
        <p:nvSpPr>
          <p:cNvPr id="16" name="Rechteck 15">
            <a:extLst>
              <a:ext uri="{FF2B5EF4-FFF2-40B4-BE49-F238E27FC236}">
                <a16:creationId xmlns:a16="http://schemas.microsoft.com/office/drawing/2014/main" id="{826742DB-3DB5-7DF7-975A-6A26D94FB85B}"/>
              </a:ext>
            </a:extLst>
          </p:cNvPr>
          <p:cNvSpPr/>
          <p:nvPr/>
        </p:nvSpPr>
        <p:spPr>
          <a:xfrm>
            <a:off x="1808767" y="2770633"/>
            <a:ext cx="2988850" cy="887676"/>
          </a:xfrm>
          <a:prstGeom prst="rect">
            <a:avLst/>
          </a:prstGeom>
          <a:solidFill>
            <a:srgbClr val="BEDE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Fördert das Darmmikrobiom</a:t>
            </a:r>
          </a:p>
        </p:txBody>
      </p:sp>
      <p:sp>
        <p:nvSpPr>
          <p:cNvPr id="18" name="Rechteck 17">
            <a:extLst>
              <a:ext uri="{FF2B5EF4-FFF2-40B4-BE49-F238E27FC236}">
                <a16:creationId xmlns:a16="http://schemas.microsoft.com/office/drawing/2014/main" id="{E3520CBC-3907-3D11-0178-FBBE1030F872}"/>
              </a:ext>
            </a:extLst>
          </p:cNvPr>
          <p:cNvSpPr/>
          <p:nvPr/>
        </p:nvSpPr>
        <p:spPr>
          <a:xfrm>
            <a:off x="7562604" y="2786279"/>
            <a:ext cx="2988850" cy="853438"/>
          </a:xfrm>
          <a:prstGeom prst="rect">
            <a:avLst/>
          </a:prstGeom>
          <a:solidFill>
            <a:srgbClr val="F0B0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Belastet das Darmmikrobiom</a:t>
            </a:r>
          </a:p>
        </p:txBody>
      </p:sp>
      <p:pic>
        <p:nvPicPr>
          <p:cNvPr id="7" name="Grafik 6">
            <a:extLst>
              <a:ext uri="{FF2B5EF4-FFF2-40B4-BE49-F238E27FC236}">
                <a16:creationId xmlns:a16="http://schemas.microsoft.com/office/drawing/2014/main" id="{5FDE9ADA-54B4-8323-323F-2DAE649941A5}"/>
              </a:ext>
            </a:extLst>
          </p:cNvPr>
          <p:cNvPicPr>
            <a:picLocks noChangeAspect="1"/>
          </p:cNvPicPr>
          <p:nvPr/>
        </p:nvPicPr>
        <p:blipFill>
          <a:blip r:embed="rId4"/>
          <a:srcRect l="7533" t="48954" r="52466" b="2942"/>
          <a:stretch/>
        </p:blipFill>
        <p:spPr>
          <a:xfrm>
            <a:off x="531544" y="2770632"/>
            <a:ext cx="1385359" cy="881593"/>
          </a:xfrm>
          <a:prstGeom prst="rect">
            <a:avLst/>
          </a:prstGeom>
        </p:spPr>
      </p:pic>
      <p:pic>
        <p:nvPicPr>
          <p:cNvPr id="10" name="Grafik 9">
            <a:extLst>
              <a:ext uri="{FF2B5EF4-FFF2-40B4-BE49-F238E27FC236}">
                <a16:creationId xmlns:a16="http://schemas.microsoft.com/office/drawing/2014/main" id="{3B03D156-D582-09EC-BB77-7EAB206C8E2E}"/>
              </a:ext>
            </a:extLst>
          </p:cNvPr>
          <p:cNvPicPr>
            <a:picLocks noChangeAspect="1"/>
          </p:cNvPicPr>
          <p:nvPr/>
        </p:nvPicPr>
        <p:blipFill>
          <a:blip r:embed="rId4"/>
          <a:srcRect l="53018" t="55824" r="13995" b="3735"/>
          <a:stretch/>
        </p:blipFill>
        <p:spPr>
          <a:xfrm>
            <a:off x="6203636" y="2770633"/>
            <a:ext cx="1358968" cy="881593"/>
          </a:xfrm>
          <a:prstGeom prst="rect">
            <a:avLst/>
          </a:prstGeom>
        </p:spPr>
      </p:pic>
      <p:sp>
        <p:nvSpPr>
          <p:cNvPr id="12" name="Textfeld 11">
            <a:extLst>
              <a:ext uri="{FF2B5EF4-FFF2-40B4-BE49-F238E27FC236}">
                <a16:creationId xmlns:a16="http://schemas.microsoft.com/office/drawing/2014/main" id="{8983E84F-10B3-061F-5F45-9CB1D14D8D78}"/>
              </a:ext>
            </a:extLst>
          </p:cNvPr>
          <p:cNvSpPr txBox="1"/>
          <p:nvPr/>
        </p:nvSpPr>
        <p:spPr>
          <a:xfrm>
            <a:off x="7180397" y="6580342"/>
            <a:ext cx="1667444" cy="246221"/>
          </a:xfrm>
          <a:prstGeom prst="rect">
            <a:avLst/>
          </a:prstGeom>
          <a:noFill/>
        </p:spPr>
        <p:txBody>
          <a:bodyPr wrap="none" rtlCol="0">
            <a:spAutoFit/>
          </a:bodyPr>
          <a:lstStyle/>
          <a:p>
            <a:r>
              <a:rPr lang="de-DE" sz="1000" dirty="0"/>
              <a:t>Entwickelt von Edda Meister</a:t>
            </a:r>
          </a:p>
        </p:txBody>
      </p:sp>
      <p:pic>
        <p:nvPicPr>
          <p:cNvPr id="24" name="Grafik 23">
            <a:extLst>
              <a:ext uri="{FF2B5EF4-FFF2-40B4-BE49-F238E27FC236}">
                <a16:creationId xmlns:a16="http://schemas.microsoft.com/office/drawing/2014/main" id="{5564F56A-37B7-ED51-537E-C0AAA909F701}"/>
              </a:ext>
            </a:extLst>
          </p:cNvPr>
          <p:cNvPicPr>
            <a:picLocks noChangeAspect="1"/>
          </p:cNvPicPr>
          <p:nvPr/>
        </p:nvPicPr>
        <p:blipFill>
          <a:blip r:embed="rId5"/>
          <a:stretch>
            <a:fillRect/>
          </a:stretch>
        </p:blipFill>
        <p:spPr>
          <a:xfrm>
            <a:off x="8817412" y="6508878"/>
            <a:ext cx="227570" cy="317685"/>
          </a:xfrm>
          <a:prstGeom prst="rect">
            <a:avLst/>
          </a:prstGeom>
        </p:spPr>
      </p:pic>
      <p:pic>
        <p:nvPicPr>
          <p:cNvPr id="25" name="Grafik 24">
            <a:extLst>
              <a:ext uri="{FF2B5EF4-FFF2-40B4-BE49-F238E27FC236}">
                <a16:creationId xmlns:a16="http://schemas.microsoft.com/office/drawing/2014/main" id="{7E3FE2EF-36FD-804A-9382-9F16F9984BC2}"/>
              </a:ext>
            </a:extLst>
          </p:cNvPr>
          <p:cNvPicPr>
            <a:picLocks noChangeAspect="1"/>
          </p:cNvPicPr>
          <p:nvPr/>
        </p:nvPicPr>
        <p:blipFill rotWithShape="1">
          <a:blip r:embed="rId6">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26" name="Grafik 25">
            <a:extLst>
              <a:ext uri="{FF2B5EF4-FFF2-40B4-BE49-F238E27FC236}">
                <a16:creationId xmlns:a16="http://schemas.microsoft.com/office/drawing/2014/main" id="{B22402DA-E8DA-A89D-753E-2F2FCAFA6AC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27" name="Grafik 26">
            <a:extLst>
              <a:ext uri="{FF2B5EF4-FFF2-40B4-BE49-F238E27FC236}">
                <a16:creationId xmlns:a16="http://schemas.microsoft.com/office/drawing/2014/main" id="{FAFCD0E6-6ED3-7F3D-E026-535B291B5CD2}"/>
              </a:ext>
            </a:extLst>
          </p:cNvPr>
          <p:cNvPicPr>
            <a:picLocks noChangeAspect="1"/>
          </p:cNvPicPr>
          <p:nvPr/>
        </p:nvPicPr>
        <p:blipFill>
          <a:blip r:embed="rId8"/>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19322545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feld 3">
            <a:extLst>
              <a:ext uri="{FF2B5EF4-FFF2-40B4-BE49-F238E27FC236}">
                <a16:creationId xmlns:a16="http://schemas.microsoft.com/office/drawing/2014/main" id="{451D9676-A643-B289-E437-5D3D07DE2B55}"/>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pic>
        <p:nvPicPr>
          <p:cNvPr id="9" name="Grafik 8">
            <a:extLst>
              <a:ext uri="{FF2B5EF4-FFF2-40B4-BE49-F238E27FC236}">
                <a16:creationId xmlns:a16="http://schemas.microsoft.com/office/drawing/2014/main" id="{BA82CC7F-5A46-9235-47DF-3A127318B149}"/>
              </a:ext>
            </a:extLst>
          </p:cNvPr>
          <p:cNvPicPr>
            <a:picLocks noChangeAspect="1"/>
          </p:cNvPicPr>
          <p:nvPr/>
        </p:nvPicPr>
        <p:blipFill>
          <a:blip r:embed="rId3"/>
          <a:srcRect t="30582"/>
          <a:stretch/>
        </p:blipFill>
        <p:spPr>
          <a:xfrm>
            <a:off x="9779468" y="799868"/>
            <a:ext cx="2417377" cy="1874115"/>
          </a:xfrm>
          <a:prstGeom prst="rect">
            <a:avLst/>
          </a:prstGeom>
        </p:spPr>
      </p:pic>
      <p:sp>
        <p:nvSpPr>
          <p:cNvPr id="11" name="Titel 1">
            <a:extLst>
              <a:ext uri="{FF2B5EF4-FFF2-40B4-BE49-F238E27FC236}">
                <a16:creationId xmlns:a16="http://schemas.microsoft.com/office/drawing/2014/main" id="{AD9B731A-5571-935B-DB40-5278E270D36E}"/>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3 Wir sind viele – Das Mikrobiom</a:t>
            </a:r>
          </a:p>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3.4 Du bist, was du isst - Darmmikrobiom &amp; Ernährung</a:t>
            </a:r>
          </a:p>
        </p:txBody>
      </p:sp>
      <p:sp>
        <p:nvSpPr>
          <p:cNvPr id="13" name="Rechteck 12">
            <a:extLst>
              <a:ext uri="{FF2B5EF4-FFF2-40B4-BE49-F238E27FC236}">
                <a16:creationId xmlns:a16="http://schemas.microsoft.com/office/drawing/2014/main" id="{F83E885C-C2CC-DF35-0CE7-BFF20A086D9D}"/>
              </a:ext>
            </a:extLst>
          </p:cNvPr>
          <p:cNvSpPr/>
          <p:nvPr/>
        </p:nvSpPr>
        <p:spPr>
          <a:xfrm>
            <a:off x="531544" y="2770633"/>
            <a:ext cx="5492496" cy="3584292"/>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4" name="Rechteck 13">
            <a:extLst>
              <a:ext uri="{FF2B5EF4-FFF2-40B4-BE49-F238E27FC236}">
                <a16:creationId xmlns:a16="http://schemas.microsoft.com/office/drawing/2014/main" id="{819AE5EE-DCA8-2B36-AC5D-8B9FD4CA7DBA}"/>
              </a:ext>
            </a:extLst>
          </p:cNvPr>
          <p:cNvSpPr/>
          <p:nvPr/>
        </p:nvSpPr>
        <p:spPr>
          <a:xfrm>
            <a:off x="6203636" y="2770634"/>
            <a:ext cx="5492496" cy="3584292"/>
          </a:xfrm>
          <a:prstGeom prst="rect">
            <a:avLst/>
          </a:prstGeom>
          <a:solidFill>
            <a:srgbClr val="F7D2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feld 14">
            <a:extLst>
              <a:ext uri="{FF2B5EF4-FFF2-40B4-BE49-F238E27FC236}">
                <a16:creationId xmlns:a16="http://schemas.microsoft.com/office/drawing/2014/main" id="{897632C7-E355-0D90-3945-E285C07F0FE1}"/>
              </a:ext>
            </a:extLst>
          </p:cNvPr>
          <p:cNvSpPr txBox="1"/>
          <p:nvPr/>
        </p:nvSpPr>
        <p:spPr>
          <a:xfrm>
            <a:off x="531544" y="1853647"/>
            <a:ext cx="9247924" cy="461665"/>
          </a:xfrm>
          <a:prstGeom prst="rect">
            <a:avLst/>
          </a:prstGeom>
          <a:solidFill>
            <a:srgbClr val="DFF7F1"/>
          </a:solidFill>
        </p:spPr>
        <p:txBody>
          <a:bodyPr wrap="square">
            <a:spAutoFit/>
          </a:bodyPr>
          <a:lstStyle/>
          <a:p>
            <a:pPr algn="ctr"/>
            <a:r>
              <a:rPr lang="de-DE" sz="2400" dirty="0"/>
              <a:t>Welche Ernährungsweisen fördern oder belasten das Darmmikrobiom?</a:t>
            </a:r>
          </a:p>
        </p:txBody>
      </p:sp>
      <p:sp>
        <p:nvSpPr>
          <p:cNvPr id="17" name="Textfeld 16">
            <a:extLst>
              <a:ext uri="{FF2B5EF4-FFF2-40B4-BE49-F238E27FC236}">
                <a16:creationId xmlns:a16="http://schemas.microsoft.com/office/drawing/2014/main" id="{75489A83-15FD-D09E-7F9C-C93E4269DE28}"/>
              </a:ext>
            </a:extLst>
          </p:cNvPr>
          <p:cNvSpPr txBox="1"/>
          <p:nvPr/>
        </p:nvSpPr>
        <p:spPr>
          <a:xfrm>
            <a:off x="1409414" y="3858768"/>
            <a:ext cx="3454985" cy="2031325"/>
          </a:xfrm>
          <a:prstGeom prst="rect">
            <a:avLst/>
          </a:prstGeom>
          <a:noFill/>
        </p:spPr>
        <p:txBody>
          <a:bodyPr wrap="none" rtlCol="0">
            <a:spAutoFit/>
          </a:bodyPr>
          <a:lstStyle/>
          <a:p>
            <a:pPr marL="285750" indent="-285750">
              <a:buFont typeface="Arial" panose="020B0604020202020204" pitchFamily="34" charset="0"/>
              <a:buChar char="•"/>
            </a:pPr>
            <a:r>
              <a:rPr lang="de-DE" dirty="0"/>
              <a:t>Ballaststoffreiche Lebensmittel</a:t>
            </a:r>
          </a:p>
          <a:p>
            <a:pPr marL="285750" indent="-285750">
              <a:buFont typeface="Arial" panose="020B0604020202020204" pitchFamily="34" charset="0"/>
              <a:buChar char="•"/>
            </a:pPr>
            <a:r>
              <a:rPr lang="de-DE" dirty="0"/>
              <a:t>Viele pflanzliche Lebensmittel</a:t>
            </a:r>
          </a:p>
          <a:p>
            <a:pPr marL="285750" indent="-285750">
              <a:buFont typeface="Arial" panose="020B0604020202020204" pitchFamily="34" charset="0"/>
              <a:buChar char="•"/>
            </a:pPr>
            <a:r>
              <a:rPr lang="de-DE" dirty="0"/>
              <a:t>Abwechslungsreiche Ernährung</a:t>
            </a:r>
          </a:p>
          <a:p>
            <a:pPr marL="285750" indent="-285750">
              <a:buFont typeface="Arial" panose="020B0604020202020204" pitchFamily="34" charset="0"/>
              <a:buChar char="•"/>
            </a:pPr>
            <a:r>
              <a:rPr lang="de-DE" dirty="0"/>
              <a:t>Vollkornprodukte</a:t>
            </a:r>
          </a:p>
          <a:p>
            <a:pPr marL="285750" indent="-285750">
              <a:buFont typeface="Arial" panose="020B0604020202020204" pitchFamily="34" charset="0"/>
              <a:buChar char="•"/>
            </a:pPr>
            <a:r>
              <a:rPr lang="de-DE" dirty="0"/>
              <a:t>Gemüse, Obst, Hülsenfrüchte</a:t>
            </a:r>
          </a:p>
          <a:p>
            <a:pPr marL="285750" indent="-285750">
              <a:buFont typeface="Arial" panose="020B0604020202020204" pitchFamily="34" charset="0"/>
              <a:buChar char="•"/>
            </a:pPr>
            <a:r>
              <a:rPr lang="de-DE" dirty="0"/>
              <a:t>Wenig stark verarbeitetes Essen</a:t>
            </a:r>
          </a:p>
          <a:p>
            <a:pPr marL="285750" indent="-285750">
              <a:buFont typeface="Arial" panose="020B0604020202020204" pitchFamily="34" charset="0"/>
              <a:buChar char="•"/>
            </a:pPr>
            <a:r>
              <a:rPr lang="de-DE" dirty="0"/>
              <a:t>Vielfältige Nahrung</a:t>
            </a:r>
          </a:p>
        </p:txBody>
      </p:sp>
      <p:sp>
        <p:nvSpPr>
          <p:cNvPr id="19" name="Textfeld 18">
            <a:extLst>
              <a:ext uri="{FF2B5EF4-FFF2-40B4-BE49-F238E27FC236}">
                <a16:creationId xmlns:a16="http://schemas.microsoft.com/office/drawing/2014/main" id="{C734A0A4-5A8B-9350-35D8-68A9FCC74A81}"/>
              </a:ext>
            </a:extLst>
          </p:cNvPr>
          <p:cNvSpPr txBox="1"/>
          <p:nvPr/>
        </p:nvSpPr>
        <p:spPr>
          <a:xfrm>
            <a:off x="7087756" y="3795082"/>
            <a:ext cx="4564135" cy="2031325"/>
          </a:xfrm>
          <a:prstGeom prst="rect">
            <a:avLst/>
          </a:prstGeom>
          <a:noFill/>
        </p:spPr>
        <p:txBody>
          <a:bodyPr wrap="none" rtlCol="0">
            <a:spAutoFit/>
          </a:bodyPr>
          <a:lstStyle/>
          <a:p>
            <a:pPr marL="285750" indent="-285750">
              <a:buFont typeface="Arial" panose="020B0604020202020204" pitchFamily="34" charset="0"/>
              <a:buChar char="•"/>
            </a:pPr>
            <a:r>
              <a:rPr lang="de-DE" dirty="0"/>
              <a:t>Stark verarbeitete Lebensmittel</a:t>
            </a:r>
          </a:p>
          <a:p>
            <a:pPr marL="285750" indent="-285750">
              <a:buFont typeface="Arial" panose="020B0604020202020204" pitchFamily="34" charset="0"/>
              <a:buChar char="•"/>
            </a:pPr>
            <a:r>
              <a:rPr lang="de-DE" dirty="0"/>
              <a:t>Zuckerreiche Ernährung</a:t>
            </a:r>
          </a:p>
          <a:p>
            <a:pPr marL="285750" indent="-285750">
              <a:buFont typeface="Arial" panose="020B0604020202020204" pitchFamily="34" charset="0"/>
              <a:buChar char="•"/>
            </a:pPr>
            <a:r>
              <a:rPr lang="de-DE" dirty="0"/>
              <a:t>Einseitige Ernährung</a:t>
            </a:r>
          </a:p>
          <a:p>
            <a:pPr marL="285750" indent="-285750">
              <a:buFont typeface="Arial" panose="020B0604020202020204" pitchFamily="34" charset="0"/>
              <a:buChar char="•"/>
            </a:pPr>
            <a:r>
              <a:rPr lang="de-DE" dirty="0"/>
              <a:t>Ballaststoffarme Ernährung</a:t>
            </a:r>
          </a:p>
          <a:p>
            <a:pPr marL="285750" indent="-285750">
              <a:buFont typeface="Arial" panose="020B0604020202020204" pitchFamily="34" charset="0"/>
              <a:buChar char="•"/>
            </a:pPr>
            <a:r>
              <a:rPr lang="de-DE" dirty="0"/>
              <a:t>Fast Food und Fertigprodukte</a:t>
            </a:r>
          </a:p>
          <a:p>
            <a:pPr marL="285750" indent="-285750">
              <a:buFont typeface="Arial" panose="020B0604020202020204" pitchFamily="34" charset="0"/>
              <a:buChar char="•"/>
            </a:pPr>
            <a:r>
              <a:rPr lang="de-DE" dirty="0"/>
              <a:t>Sehr fettreiche Ernährung</a:t>
            </a:r>
          </a:p>
          <a:p>
            <a:pPr marL="285750" indent="-285750">
              <a:buFont typeface="Arial" panose="020B0604020202020204" pitchFamily="34" charset="0"/>
              <a:buChar char="•"/>
            </a:pPr>
            <a:r>
              <a:rPr lang="de-DE" dirty="0"/>
              <a:t>Dauerhaft hoher Fleisch- und Wurstkonsum</a:t>
            </a:r>
          </a:p>
        </p:txBody>
      </p:sp>
      <p:sp>
        <p:nvSpPr>
          <p:cNvPr id="7" name="Rechteck 6">
            <a:extLst>
              <a:ext uri="{FF2B5EF4-FFF2-40B4-BE49-F238E27FC236}">
                <a16:creationId xmlns:a16="http://schemas.microsoft.com/office/drawing/2014/main" id="{46894833-7F4E-DF6A-E03B-678D58612C2A}"/>
              </a:ext>
            </a:extLst>
          </p:cNvPr>
          <p:cNvSpPr/>
          <p:nvPr/>
        </p:nvSpPr>
        <p:spPr>
          <a:xfrm>
            <a:off x="1808767" y="2770633"/>
            <a:ext cx="2988850" cy="887676"/>
          </a:xfrm>
          <a:prstGeom prst="rect">
            <a:avLst/>
          </a:prstGeom>
          <a:solidFill>
            <a:srgbClr val="BEDE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Fördert das Darmmikrobiom</a:t>
            </a:r>
          </a:p>
        </p:txBody>
      </p:sp>
      <p:sp>
        <p:nvSpPr>
          <p:cNvPr id="10" name="Rechteck 9">
            <a:extLst>
              <a:ext uri="{FF2B5EF4-FFF2-40B4-BE49-F238E27FC236}">
                <a16:creationId xmlns:a16="http://schemas.microsoft.com/office/drawing/2014/main" id="{1ACFCBA0-BA4F-CA9F-2D26-3CF16727EE15}"/>
              </a:ext>
            </a:extLst>
          </p:cNvPr>
          <p:cNvSpPr/>
          <p:nvPr/>
        </p:nvSpPr>
        <p:spPr>
          <a:xfrm>
            <a:off x="7562604" y="2786279"/>
            <a:ext cx="2988850" cy="853438"/>
          </a:xfrm>
          <a:prstGeom prst="rect">
            <a:avLst/>
          </a:prstGeom>
          <a:solidFill>
            <a:srgbClr val="F0B0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Belastet das Darmmikrobiom</a:t>
            </a:r>
          </a:p>
        </p:txBody>
      </p:sp>
      <p:pic>
        <p:nvPicPr>
          <p:cNvPr id="12" name="Grafik 11">
            <a:extLst>
              <a:ext uri="{FF2B5EF4-FFF2-40B4-BE49-F238E27FC236}">
                <a16:creationId xmlns:a16="http://schemas.microsoft.com/office/drawing/2014/main" id="{DDD179A0-EBC8-BA42-4EBC-7B1116474756}"/>
              </a:ext>
            </a:extLst>
          </p:cNvPr>
          <p:cNvPicPr>
            <a:picLocks noChangeAspect="1"/>
          </p:cNvPicPr>
          <p:nvPr/>
        </p:nvPicPr>
        <p:blipFill>
          <a:blip r:embed="rId4"/>
          <a:srcRect l="7533" t="48954" r="52466" b="2942"/>
          <a:stretch/>
        </p:blipFill>
        <p:spPr>
          <a:xfrm>
            <a:off x="531544" y="2770632"/>
            <a:ext cx="1385359" cy="881593"/>
          </a:xfrm>
          <a:prstGeom prst="rect">
            <a:avLst/>
          </a:prstGeom>
        </p:spPr>
      </p:pic>
      <p:pic>
        <p:nvPicPr>
          <p:cNvPr id="21" name="Grafik 20">
            <a:extLst>
              <a:ext uri="{FF2B5EF4-FFF2-40B4-BE49-F238E27FC236}">
                <a16:creationId xmlns:a16="http://schemas.microsoft.com/office/drawing/2014/main" id="{06B7439F-6924-DA51-5B7F-2F9BCEAFF818}"/>
              </a:ext>
            </a:extLst>
          </p:cNvPr>
          <p:cNvPicPr>
            <a:picLocks noChangeAspect="1"/>
          </p:cNvPicPr>
          <p:nvPr/>
        </p:nvPicPr>
        <p:blipFill>
          <a:blip r:embed="rId4"/>
          <a:srcRect l="53018" t="55824" r="13995" b="3735"/>
          <a:stretch/>
        </p:blipFill>
        <p:spPr>
          <a:xfrm>
            <a:off x="6203636" y="2770633"/>
            <a:ext cx="1358968" cy="881593"/>
          </a:xfrm>
          <a:prstGeom prst="rect">
            <a:avLst/>
          </a:prstGeom>
        </p:spPr>
      </p:pic>
      <p:sp>
        <p:nvSpPr>
          <p:cNvPr id="23" name="Textfeld 22">
            <a:extLst>
              <a:ext uri="{FF2B5EF4-FFF2-40B4-BE49-F238E27FC236}">
                <a16:creationId xmlns:a16="http://schemas.microsoft.com/office/drawing/2014/main" id="{31C244B2-E4F1-FE38-C59D-2388F91FD2FA}"/>
              </a:ext>
            </a:extLst>
          </p:cNvPr>
          <p:cNvSpPr txBox="1"/>
          <p:nvPr/>
        </p:nvSpPr>
        <p:spPr>
          <a:xfrm>
            <a:off x="7180397" y="6580342"/>
            <a:ext cx="1667444" cy="246221"/>
          </a:xfrm>
          <a:prstGeom prst="rect">
            <a:avLst/>
          </a:prstGeom>
          <a:noFill/>
        </p:spPr>
        <p:txBody>
          <a:bodyPr wrap="none" rtlCol="0">
            <a:spAutoFit/>
          </a:bodyPr>
          <a:lstStyle/>
          <a:p>
            <a:r>
              <a:rPr lang="de-DE" sz="1000" dirty="0"/>
              <a:t>Entwickelt von Edda Meister</a:t>
            </a:r>
          </a:p>
        </p:txBody>
      </p:sp>
      <p:pic>
        <p:nvPicPr>
          <p:cNvPr id="28" name="Grafik 27">
            <a:extLst>
              <a:ext uri="{FF2B5EF4-FFF2-40B4-BE49-F238E27FC236}">
                <a16:creationId xmlns:a16="http://schemas.microsoft.com/office/drawing/2014/main" id="{0B5FD11D-914C-C5FB-C00A-2330B2AAFFCF}"/>
              </a:ext>
            </a:extLst>
          </p:cNvPr>
          <p:cNvPicPr>
            <a:picLocks noChangeAspect="1"/>
          </p:cNvPicPr>
          <p:nvPr/>
        </p:nvPicPr>
        <p:blipFill>
          <a:blip r:embed="rId5"/>
          <a:stretch>
            <a:fillRect/>
          </a:stretch>
        </p:blipFill>
        <p:spPr>
          <a:xfrm>
            <a:off x="8817412" y="6508878"/>
            <a:ext cx="227570" cy="317685"/>
          </a:xfrm>
          <a:prstGeom prst="rect">
            <a:avLst/>
          </a:prstGeom>
        </p:spPr>
      </p:pic>
      <p:pic>
        <p:nvPicPr>
          <p:cNvPr id="29" name="Grafik 28">
            <a:extLst>
              <a:ext uri="{FF2B5EF4-FFF2-40B4-BE49-F238E27FC236}">
                <a16:creationId xmlns:a16="http://schemas.microsoft.com/office/drawing/2014/main" id="{3F4ABA11-E2FA-C174-1055-2D6769AC2D1C}"/>
              </a:ext>
            </a:extLst>
          </p:cNvPr>
          <p:cNvPicPr>
            <a:picLocks noChangeAspect="1"/>
          </p:cNvPicPr>
          <p:nvPr/>
        </p:nvPicPr>
        <p:blipFill rotWithShape="1">
          <a:blip r:embed="rId6">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30" name="Grafik 29">
            <a:extLst>
              <a:ext uri="{FF2B5EF4-FFF2-40B4-BE49-F238E27FC236}">
                <a16:creationId xmlns:a16="http://schemas.microsoft.com/office/drawing/2014/main" id="{FD0C079F-E9C1-C4F6-D0A4-F8CFB206450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31" name="Grafik 30">
            <a:extLst>
              <a:ext uri="{FF2B5EF4-FFF2-40B4-BE49-F238E27FC236}">
                <a16:creationId xmlns:a16="http://schemas.microsoft.com/office/drawing/2014/main" id="{9949A789-9424-1CC4-E804-45BD85F23B86}"/>
              </a:ext>
            </a:extLst>
          </p:cNvPr>
          <p:cNvPicPr>
            <a:picLocks noChangeAspect="1"/>
          </p:cNvPicPr>
          <p:nvPr/>
        </p:nvPicPr>
        <p:blipFill>
          <a:blip r:embed="rId8"/>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18373471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feld 3">
            <a:extLst>
              <a:ext uri="{FF2B5EF4-FFF2-40B4-BE49-F238E27FC236}">
                <a16:creationId xmlns:a16="http://schemas.microsoft.com/office/drawing/2014/main" id="{451D9676-A643-B289-E437-5D3D07DE2B55}"/>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pic>
        <p:nvPicPr>
          <p:cNvPr id="9" name="Grafik 8">
            <a:extLst>
              <a:ext uri="{FF2B5EF4-FFF2-40B4-BE49-F238E27FC236}">
                <a16:creationId xmlns:a16="http://schemas.microsoft.com/office/drawing/2014/main" id="{BA82CC7F-5A46-9235-47DF-3A127318B149}"/>
              </a:ext>
            </a:extLst>
          </p:cNvPr>
          <p:cNvPicPr>
            <a:picLocks noChangeAspect="1"/>
          </p:cNvPicPr>
          <p:nvPr/>
        </p:nvPicPr>
        <p:blipFill>
          <a:blip r:embed="rId3"/>
          <a:srcRect t="30582"/>
          <a:stretch/>
        </p:blipFill>
        <p:spPr>
          <a:xfrm>
            <a:off x="9779468" y="799868"/>
            <a:ext cx="2417377" cy="1874115"/>
          </a:xfrm>
          <a:prstGeom prst="rect">
            <a:avLst/>
          </a:prstGeom>
        </p:spPr>
      </p:pic>
      <p:sp>
        <p:nvSpPr>
          <p:cNvPr id="11" name="Titel 1">
            <a:extLst>
              <a:ext uri="{FF2B5EF4-FFF2-40B4-BE49-F238E27FC236}">
                <a16:creationId xmlns:a16="http://schemas.microsoft.com/office/drawing/2014/main" id="{AD9B731A-5571-935B-DB40-5278E270D36E}"/>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3 Wir sind viele – Das Mikrobiom</a:t>
            </a:r>
          </a:p>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3.4 Du bist, was du isst - Darmmikrobiom &amp; Ernährung</a:t>
            </a:r>
          </a:p>
        </p:txBody>
      </p:sp>
      <p:sp>
        <p:nvSpPr>
          <p:cNvPr id="15" name="Textfeld 14">
            <a:extLst>
              <a:ext uri="{FF2B5EF4-FFF2-40B4-BE49-F238E27FC236}">
                <a16:creationId xmlns:a16="http://schemas.microsoft.com/office/drawing/2014/main" id="{897632C7-E355-0D90-3945-E285C07F0FE1}"/>
              </a:ext>
            </a:extLst>
          </p:cNvPr>
          <p:cNvSpPr txBox="1"/>
          <p:nvPr/>
        </p:nvSpPr>
        <p:spPr>
          <a:xfrm>
            <a:off x="531544" y="1853647"/>
            <a:ext cx="9247924" cy="830997"/>
          </a:xfrm>
          <a:prstGeom prst="rect">
            <a:avLst/>
          </a:prstGeom>
          <a:solidFill>
            <a:srgbClr val="DFF7F1"/>
          </a:solidFill>
        </p:spPr>
        <p:txBody>
          <a:bodyPr wrap="square">
            <a:spAutoFit/>
          </a:bodyPr>
          <a:lstStyle/>
          <a:p>
            <a:pPr algn="ctr"/>
            <a:r>
              <a:rPr lang="de-DE" sz="2400" dirty="0"/>
              <a:t>Wie könnten wir mit diesen Erkenntnissen jetzt verschiedene Ernährungsweisen untersuchen?</a:t>
            </a:r>
          </a:p>
        </p:txBody>
      </p:sp>
      <p:sp>
        <p:nvSpPr>
          <p:cNvPr id="7" name="Textfeld 6">
            <a:extLst>
              <a:ext uri="{FF2B5EF4-FFF2-40B4-BE49-F238E27FC236}">
                <a16:creationId xmlns:a16="http://schemas.microsoft.com/office/drawing/2014/main" id="{440E272B-2287-404A-540C-1DF28E891A4B}"/>
              </a:ext>
            </a:extLst>
          </p:cNvPr>
          <p:cNvSpPr txBox="1"/>
          <p:nvPr/>
        </p:nvSpPr>
        <p:spPr>
          <a:xfrm>
            <a:off x="7180397" y="6580342"/>
            <a:ext cx="1667444" cy="246221"/>
          </a:xfrm>
          <a:prstGeom prst="rect">
            <a:avLst/>
          </a:prstGeom>
          <a:noFill/>
        </p:spPr>
        <p:txBody>
          <a:bodyPr wrap="none" rtlCol="0">
            <a:spAutoFit/>
          </a:bodyPr>
          <a:lstStyle/>
          <a:p>
            <a:r>
              <a:rPr lang="de-DE" sz="1000" dirty="0"/>
              <a:t>Entwickelt von Edda Meister</a:t>
            </a:r>
          </a:p>
        </p:txBody>
      </p:sp>
      <p:pic>
        <p:nvPicPr>
          <p:cNvPr id="16" name="Grafik 15">
            <a:extLst>
              <a:ext uri="{FF2B5EF4-FFF2-40B4-BE49-F238E27FC236}">
                <a16:creationId xmlns:a16="http://schemas.microsoft.com/office/drawing/2014/main" id="{9E2D08A6-2E03-DCE7-0F90-D75308899711}"/>
              </a:ext>
            </a:extLst>
          </p:cNvPr>
          <p:cNvPicPr>
            <a:picLocks noChangeAspect="1"/>
          </p:cNvPicPr>
          <p:nvPr/>
        </p:nvPicPr>
        <p:blipFill>
          <a:blip r:embed="rId4"/>
          <a:stretch>
            <a:fillRect/>
          </a:stretch>
        </p:blipFill>
        <p:spPr>
          <a:xfrm>
            <a:off x="8817412" y="6508878"/>
            <a:ext cx="227570" cy="317685"/>
          </a:xfrm>
          <a:prstGeom prst="rect">
            <a:avLst/>
          </a:prstGeom>
        </p:spPr>
      </p:pic>
      <p:pic>
        <p:nvPicPr>
          <p:cNvPr id="17" name="Grafik 16">
            <a:extLst>
              <a:ext uri="{FF2B5EF4-FFF2-40B4-BE49-F238E27FC236}">
                <a16:creationId xmlns:a16="http://schemas.microsoft.com/office/drawing/2014/main" id="{A492F1AD-5A01-1034-1ECB-06CAB9ED9E1E}"/>
              </a:ext>
            </a:extLst>
          </p:cNvPr>
          <p:cNvPicPr>
            <a:picLocks noChangeAspect="1"/>
          </p:cNvPicPr>
          <p:nvPr/>
        </p:nvPicPr>
        <p:blipFill rotWithShape="1">
          <a:blip r:embed="rId5">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8" name="Grafik 17">
            <a:extLst>
              <a:ext uri="{FF2B5EF4-FFF2-40B4-BE49-F238E27FC236}">
                <a16:creationId xmlns:a16="http://schemas.microsoft.com/office/drawing/2014/main" id="{04613522-31C7-B876-0E77-64361CFD8C8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19" name="Grafik 18">
            <a:extLst>
              <a:ext uri="{FF2B5EF4-FFF2-40B4-BE49-F238E27FC236}">
                <a16:creationId xmlns:a16="http://schemas.microsoft.com/office/drawing/2014/main" id="{85221383-5291-4FCC-2030-34FE0B6828D5}"/>
              </a:ext>
            </a:extLst>
          </p:cNvPr>
          <p:cNvPicPr>
            <a:picLocks noChangeAspect="1"/>
          </p:cNvPicPr>
          <p:nvPr/>
        </p:nvPicPr>
        <p:blipFill>
          <a:blip r:embed="rId7"/>
          <a:stretch>
            <a:fillRect/>
          </a:stretch>
        </p:blipFill>
        <p:spPr>
          <a:xfrm>
            <a:off x="11168883" y="6524372"/>
            <a:ext cx="961326" cy="255649"/>
          </a:xfrm>
          <a:prstGeom prst="rect">
            <a:avLst/>
          </a:prstGeom>
        </p:spPr>
      </p:pic>
      <p:pic>
        <p:nvPicPr>
          <p:cNvPr id="23" name="Grafik 22">
            <a:extLst>
              <a:ext uri="{FF2B5EF4-FFF2-40B4-BE49-F238E27FC236}">
                <a16:creationId xmlns:a16="http://schemas.microsoft.com/office/drawing/2014/main" id="{D0B69EA1-9F32-43EB-5D3C-4FA82EB256C1}"/>
              </a:ext>
            </a:extLst>
          </p:cNvPr>
          <p:cNvPicPr>
            <a:picLocks noChangeAspect="1"/>
          </p:cNvPicPr>
          <p:nvPr/>
        </p:nvPicPr>
        <p:blipFill>
          <a:blip r:embed="rId8"/>
          <a:stretch>
            <a:fillRect/>
          </a:stretch>
        </p:blipFill>
        <p:spPr>
          <a:xfrm rot="20768898">
            <a:off x="818290" y="3299692"/>
            <a:ext cx="3683189" cy="2705239"/>
          </a:xfrm>
          <a:prstGeom prst="rect">
            <a:avLst/>
          </a:prstGeom>
          <a:ln>
            <a:solidFill>
              <a:srgbClr val="62BAB0"/>
            </a:solidFill>
          </a:ln>
        </p:spPr>
      </p:pic>
      <p:pic>
        <p:nvPicPr>
          <p:cNvPr id="25" name="Grafik 24">
            <a:extLst>
              <a:ext uri="{FF2B5EF4-FFF2-40B4-BE49-F238E27FC236}">
                <a16:creationId xmlns:a16="http://schemas.microsoft.com/office/drawing/2014/main" id="{B262BE59-60F2-E588-6715-31CEB452C744}"/>
              </a:ext>
            </a:extLst>
          </p:cNvPr>
          <p:cNvPicPr>
            <a:picLocks noChangeAspect="1"/>
          </p:cNvPicPr>
          <p:nvPr/>
        </p:nvPicPr>
        <p:blipFill>
          <a:blip r:embed="rId9"/>
          <a:stretch>
            <a:fillRect/>
          </a:stretch>
        </p:blipFill>
        <p:spPr>
          <a:xfrm rot="21259747">
            <a:off x="1640096" y="3281012"/>
            <a:ext cx="3798496" cy="2742596"/>
          </a:xfrm>
          <a:prstGeom prst="rect">
            <a:avLst/>
          </a:prstGeom>
          <a:ln>
            <a:solidFill>
              <a:srgbClr val="62BAB0"/>
            </a:solidFill>
          </a:ln>
        </p:spPr>
      </p:pic>
      <p:pic>
        <p:nvPicPr>
          <p:cNvPr id="28" name="Grafik 27">
            <a:extLst>
              <a:ext uri="{FF2B5EF4-FFF2-40B4-BE49-F238E27FC236}">
                <a16:creationId xmlns:a16="http://schemas.microsoft.com/office/drawing/2014/main" id="{BB6B7463-867E-142D-6E45-1CB7518B9BD6}"/>
              </a:ext>
            </a:extLst>
          </p:cNvPr>
          <p:cNvPicPr>
            <a:picLocks noChangeAspect="1"/>
          </p:cNvPicPr>
          <p:nvPr/>
        </p:nvPicPr>
        <p:blipFill>
          <a:blip r:embed="rId10"/>
          <a:stretch>
            <a:fillRect/>
          </a:stretch>
        </p:blipFill>
        <p:spPr>
          <a:xfrm rot="601060">
            <a:off x="2324948" y="3560173"/>
            <a:ext cx="3630243" cy="2662401"/>
          </a:xfrm>
          <a:prstGeom prst="rect">
            <a:avLst/>
          </a:prstGeom>
          <a:ln>
            <a:solidFill>
              <a:srgbClr val="62BAB0"/>
            </a:solidFill>
          </a:ln>
        </p:spPr>
      </p:pic>
    </p:spTree>
    <p:extLst>
      <p:ext uri="{BB962C8B-B14F-4D97-AF65-F5344CB8AC3E}">
        <p14:creationId xmlns:p14="http://schemas.microsoft.com/office/powerpoint/2010/main" val="34224232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Grafik 20">
            <a:extLst>
              <a:ext uri="{FF2B5EF4-FFF2-40B4-BE49-F238E27FC236}">
                <a16:creationId xmlns:a16="http://schemas.microsoft.com/office/drawing/2014/main" id="{D9490DDE-0AF4-2A09-5C7B-B1DDBB49C801}"/>
              </a:ext>
            </a:extLst>
          </p:cNvPr>
          <p:cNvPicPr>
            <a:picLocks noChangeAspect="1"/>
          </p:cNvPicPr>
          <p:nvPr/>
        </p:nvPicPr>
        <p:blipFill>
          <a:blip r:embed="rId3"/>
          <a:stretch>
            <a:fillRect/>
          </a:stretch>
        </p:blipFill>
        <p:spPr>
          <a:xfrm rot="20768898">
            <a:off x="818290" y="3299692"/>
            <a:ext cx="3683189" cy="2705239"/>
          </a:xfrm>
          <a:prstGeom prst="rect">
            <a:avLst/>
          </a:prstGeom>
          <a:ln>
            <a:solidFill>
              <a:srgbClr val="62BAB0"/>
            </a:solidFill>
          </a:ln>
        </p:spPr>
      </p:pic>
      <p:pic>
        <p:nvPicPr>
          <p:cNvPr id="22" name="Grafik 21">
            <a:extLst>
              <a:ext uri="{FF2B5EF4-FFF2-40B4-BE49-F238E27FC236}">
                <a16:creationId xmlns:a16="http://schemas.microsoft.com/office/drawing/2014/main" id="{656389D0-6C52-C4A5-600D-995A1CDC7388}"/>
              </a:ext>
            </a:extLst>
          </p:cNvPr>
          <p:cNvPicPr>
            <a:picLocks noChangeAspect="1"/>
          </p:cNvPicPr>
          <p:nvPr/>
        </p:nvPicPr>
        <p:blipFill>
          <a:blip r:embed="rId4"/>
          <a:stretch>
            <a:fillRect/>
          </a:stretch>
        </p:blipFill>
        <p:spPr>
          <a:xfrm rot="21259747">
            <a:off x="1640096" y="3281012"/>
            <a:ext cx="3798496" cy="2742596"/>
          </a:xfrm>
          <a:prstGeom prst="rect">
            <a:avLst/>
          </a:prstGeom>
          <a:ln>
            <a:solidFill>
              <a:srgbClr val="62BAB0"/>
            </a:solidFill>
          </a:ln>
        </p:spPr>
      </p:pic>
      <p:pic>
        <p:nvPicPr>
          <p:cNvPr id="23" name="Grafik 22">
            <a:extLst>
              <a:ext uri="{FF2B5EF4-FFF2-40B4-BE49-F238E27FC236}">
                <a16:creationId xmlns:a16="http://schemas.microsoft.com/office/drawing/2014/main" id="{3A4B4C02-D31B-504E-294A-1EAF5D942F48}"/>
              </a:ext>
            </a:extLst>
          </p:cNvPr>
          <p:cNvPicPr>
            <a:picLocks noChangeAspect="1"/>
          </p:cNvPicPr>
          <p:nvPr/>
        </p:nvPicPr>
        <p:blipFill>
          <a:blip r:embed="rId5"/>
          <a:stretch>
            <a:fillRect/>
          </a:stretch>
        </p:blipFill>
        <p:spPr>
          <a:xfrm rot="601060">
            <a:off x="2324948" y="3560173"/>
            <a:ext cx="3630243" cy="2662401"/>
          </a:xfrm>
          <a:prstGeom prst="rect">
            <a:avLst/>
          </a:prstGeom>
          <a:ln>
            <a:solidFill>
              <a:srgbClr val="62BAB0"/>
            </a:solidFill>
          </a:ln>
        </p:spPr>
      </p:pic>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feld 3">
            <a:extLst>
              <a:ext uri="{FF2B5EF4-FFF2-40B4-BE49-F238E27FC236}">
                <a16:creationId xmlns:a16="http://schemas.microsoft.com/office/drawing/2014/main" id="{451D9676-A643-B289-E437-5D3D07DE2B55}"/>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pic>
        <p:nvPicPr>
          <p:cNvPr id="9" name="Grafik 8">
            <a:extLst>
              <a:ext uri="{FF2B5EF4-FFF2-40B4-BE49-F238E27FC236}">
                <a16:creationId xmlns:a16="http://schemas.microsoft.com/office/drawing/2014/main" id="{BA82CC7F-5A46-9235-47DF-3A127318B149}"/>
              </a:ext>
            </a:extLst>
          </p:cNvPr>
          <p:cNvPicPr>
            <a:picLocks noChangeAspect="1"/>
          </p:cNvPicPr>
          <p:nvPr/>
        </p:nvPicPr>
        <p:blipFill>
          <a:blip r:embed="rId6"/>
          <a:srcRect t="30582"/>
          <a:stretch/>
        </p:blipFill>
        <p:spPr>
          <a:xfrm>
            <a:off x="9779468" y="799868"/>
            <a:ext cx="2417377" cy="1874115"/>
          </a:xfrm>
          <a:prstGeom prst="rect">
            <a:avLst/>
          </a:prstGeom>
        </p:spPr>
      </p:pic>
      <p:sp>
        <p:nvSpPr>
          <p:cNvPr id="11" name="Titel 1">
            <a:extLst>
              <a:ext uri="{FF2B5EF4-FFF2-40B4-BE49-F238E27FC236}">
                <a16:creationId xmlns:a16="http://schemas.microsoft.com/office/drawing/2014/main" id="{AD9B731A-5571-935B-DB40-5278E270D36E}"/>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3 Wir sind viele – Das Mikrobiom</a:t>
            </a:r>
          </a:p>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3.4 Du bist, was du isst - Darmmikrobiom &amp; Ernährung</a:t>
            </a:r>
          </a:p>
        </p:txBody>
      </p:sp>
      <p:sp>
        <p:nvSpPr>
          <p:cNvPr id="15" name="Textfeld 14">
            <a:extLst>
              <a:ext uri="{FF2B5EF4-FFF2-40B4-BE49-F238E27FC236}">
                <a16:creationId xmlns:a16="http://schemas.microsoft.com/office/drawing/2014/main" id="{897632C7-E355-0D90-3945-E285C07F0FE1}"/>
              </a:ext>
            </a:extLst>
          </p:cNvPr>
          <p:cNvSpPr txBox="1"/>
          <p:nvPr/>
        </p:nvSpPr>
        <p:spPr>
          <a:xfrm>
            <a:off x="531544" y="1853647"/>
            <a:ext cx="9247924" cy="830997"/>
          </a:xfrm>
          <a:prstGeom prst="rect">
            <a:avLst/>
          </a:prstGeom>
          <a:solidFill>
            <a:srgbClr val="DFF7F1"/>
          </a:solidFill>
        </p:spPr>
        <p:txBody>
          <a:bodyPr wrap="square">
            <a:spAutoFit/>
          </a:bodyPr>
          <a:lstStyle/>
          <a:p>
            <a:pPr algn="ctr"/>
            <a:r>
              <a:rPr lang="de-DE" sz="2400" dirty="0"/>
              <a:t>Wie könnten wir mit diesen Erkenntnissen jetzt verschiedene Ernährungsweisen untersuchen?</a:t>
            </a:r>
          </a:p>
        </p:txBody>
      </p:sp>
      <p:sp>
        <p:nvSpPr>
          <p:cNvPr id="24" name="Rechteck 23">
            <a:extLst>
              <a:ext uri="{FF2B5EF4-FFF2-40B4-BE49-F238E27FC236}">
                <a16:creationId xmlns:a16="http://schemas.microsoft.com/office/drawing/2014/main" id="{B2EA0453-4E64-423C-8F31-5530FEA28514}"/>
              </a:ext>
            </a:extLst>
          </p:cNvPr>
          <p:cNvSpPr/>
          <p:nvPr/>
        </p:nvSpPr>
        <p:spPr>
          <a:xfrm>
            <a:off x="6717170" y="2821108"/>
            <a:ext cx="5003795" cy="3491231"/>
          </a:xfrm>
          <a:prstGeom prst="rect">
            <a:avLst/>
          </a:prstGeom>
          <a:solidFill>
            <a:schemeClr val="accent1">
              <a:lumMod val="20000"/>
              <a:lumOff val="8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Textfeld 25">
            <a:extLst>
              <a:ext uri="{FF2B5EF4-FFF2-40B4-BE49-F238E27FC236}">
                <a16:creationId xmlns:a16="http://schemas.microsoft.com/office/drawing/2014/main" id="{15D7949C-CEC4-BB4A-1E6E-129BE8A161DA}"/>
              </a:ext>
            </a:extLst>
          </p:cNvPr>
          <p:cNvSpPr txBox="1"/>
          <p:nvPr/>
        </p:nvSpPr>
        <p:spPr>
          <a:xfrm>
            <a:off x="7928812" y="2821109"/>
            <a:ext cx="3792154" cy="3354765"/>
          </a:xfrm>
          <a:prstGeom prst="rect">
            <a:avLst/>
          </a:prstGeom>
          <a:noFill/>
          <a:ln>
            <a:noFill/>
          </a:ln>
        </p:spPr>
        <p:txBody>
          <a:bodyPr wrap="square">
            <a:spAutoFit/>
          </a:bodyPr>
          <a:lstStyle/>
          <a:p>
            <a:r>
              <a:rPr lang="de-DE" sz="3200" dirty="0"/>
              <a:t>Aufgabe</a:t>
            </a:r>
          </a:p>
          <a:p>
            <a:pPr lvl="0" algn="ju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Nutzt die bisherigen Arbeitsergebnisse </a:t>
            </a:r>
            <a:r>
              <a:rPr lang="de-DE" dirty="0">
                <a:solidFill>
                  <a:prstClr val="black"/>
                </a:solidFill>
              </a:rPr>
              <a:t>und formuliert daraus konkrete Bewertungskriterien. Achtet darauf, dass die Kriterien so formuliert sind, dass sie später zur Analyse von Ernährungstagebüchern genutzt werden können (also überprüfbar und eindeutig). </a:t>
            </a:r>
          </a:p>
          <a:p>
            <a:pPr lvl="0" algn="just">
              <a:defRPr/>
            </a:pPr>
            <a:r>
              <a:rPr lang="de-DE" dirty="0">
                <a:solidFill>
                  <a:prstClr val="black"/>
                </a:solidFill>
              </a:rPr>
              <a:t>Übertragt </a:t>
            </a: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diese Kriterien in das leere Bewertungsraster. </a:t>
            </a:r>
            <a:endParaRPr lang="de-DE" sz="3200" dirty="0"/>
          </a:p>
        </p:txBody>
      </p:sp>
      <p:pic>
        <p:nvPicPr>
          <p:cNvPr id="28" name="Grafik 27">
            <a:extLst>
              <a:ext uri="{FF2B5EF4-FFF2-40B4-BE49-F238E27FC236}">
                <a16:creationId xmlns:a16="http://schemas.microsoft.com/office/drawing/2014/main" id="{5B0A45D4-D998-DAE4-B50D-A32DAB7712AE}"/>
              </a:ext>
            </a:extLst>
          </p:cNvPr>
          <p:cNvPicPr>
            <a:picLocks noChangeAspect="1"/>
          </p:cNvPicPr>
          <p:nvPr/>
        </p:nvPicPr>
        <p:blipFill>
          <a:blip r:embed="rId7"/>
          <a:stretch>
            <a:fillRect/>
          </a:stretch>
        </p:blipFill>
        <p:spPr>
          <a:xfrm>
            <a:off x="1887849" y="4897240"/>
            <a:ext cx="4520920" cy="1683102"/>
          </a:xfrm>
          <a:prstGeom prst="rect">
            <a:avLst/>
          </a:prstGeom>
        </p:spPr>
      </p:pic>
      <p:sp>
        <p:nvSpPr>
          <p:cNvPr id="7" name="Ellipse 6">
            <a:extLst>
              <a:ext uri="{FF2B5EF4-FFF2-40B4-BE49-F238E27FC236}">
                <a16:creationId xmlns:a16="http://schemas.microsoft.com/office/drawing/2014/main" id="{0DC7E4C1-C577-C9DE-4221-FF1DA34BB7F2}"/>
              </a:ext>
            </a:extLst>
          </p:cNvPr>
          <p:cNvSpPr/>
          <p:nvPr/>
        </p:nvSpPr>
        <p:spPr>
          <a:xfrm>
            <a:off x="6844414" y="2947374"/>
            <a:ext cx="957155" cy="963251"/>
          </a:xfrm>
          <a:prstGeom prst="ellipse">
            <a:avLst/>
          </a:prstGeom>
          <a:blipFill dpi="0" rotWithShape="1">
            <a:blip r:embed="rId8">
              <a:extLst>
                <a:ext uri="{28A0092B-C50C-407E-A947-70E740481C1C}">
                  <a14:useLocalDpi xmlns:a14="http://schemas.microsoft.com/office/drawing/2010/main" val="0"/>
                </a:ext>
              </a:extLst>
            </a:blip>
            <a:srcRect/>
            <a:stretch>
              <a:fillRect/>
            </a:stretch>
          </a:blipFill>
          <a:ln w="28575">
            <a:solidFill>
              <a:srgbClr val="DBF9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a16="http://schemas.microsoft.com/office/drawing/2014/main" id="{A145D83A-E756-E905-7143-2F996294FECE}"/>
              </a:ext>
            </a:extLst>
          </p:cNvPr>
          <p:cNvSpPr txBox="1"/>
          <p:nvPr/>
        </p:nvSpPr>
        <p:spPr>
          <a:xfrm>
            <a:off x="7180397" y="6580342"/>
            <a:ext cx="1667444" cy="246221"/>
          </a:xfrm>
          <a:prstGeom prst="rect">
            <a:avLst/>
          </a:prstGeom>
          <a:noFill/>
        </p:spPr>
        <p:txBody>
          <a:bodyPr wrap="none" rtlCol="0">
            <a:spAutoFit/>
          </a:bodyPr>
          <a:lstStyle/>
          <a:p>
            <a:r>
              <a:rPr lang="de-DE" sz="1000" dirty="0"/>
              <a:t>Entwickelt von Edda Meister</a:t>
            </a:r>
          </a:p>
        </p:txBody>
      </p:sp>
      <p:pic>
        <p:nvPicPr>
          <p:cNvPr id="17" name="Grafik 16">
            <a:extLst>
              <a:ext uri="{FF2B5EF4-FFF2-40B4-BE49-F238E27FC236}">
                <a16:creationId xmlns:a16="http://schemas.microsoft.com/office/drawing/2014/main" id="{91BF1D4B-A5D4-0BF5-2FF2-90D75C7EAAAD}"/>
              </a:ext>
            </a:extLst>
          </p:cNvPr>
          <p:cNvPicPr>
            <a:picLocks noChangeAspect="1"/>
          </p:cNvPicPr>
          <p:nvPr/>
        </p:nvPicPr>
        <p:blipFill>
          <a:blip r:embed="rId9"/>
          <a:stretch>
            <a:fillRect/>
          </a:stretch>
        </p:blipFill>
        <p:spPr>
          <a:xfrm>
            <a:off x="8817412" y="6508878"/>
            <a:ext cx="227570" cy="317685"/>
          </a:xfrm>
          <a:prstGeom prst="rect">
            <a:avLst/>
          </a:prstGeom>
        </p:spPr>
      </p:pic>
      <p:pic>
        <p:nvPicPr>
          <p:cNvPr id="18" name="Grafik 17">
            <a:extLst>
              <a:ext uri="{FF2B5EF4-FFF2-40B4-BE49-F238E27FC236}">
                <a16:creationId xmlns:a16="http://schemas.microsoft.com/office/drawing/2014/main" id="{6F44E1E4-D1D0-E550-7CE4-2D260EC004F4}"/>
              </a:ext>
            </a:extLst>
          </p:cNvPr>
          <p:cNvPicPr>
            <a:picLocks noChangeAspect="1"/>
          </p:cNvPicPr>
          <p:nvPr/>
        </p:nvPicPr>
        <p:blipFill rotWithShape="1">
          <a:blip r:embed="rId10">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9" name="Grafik 18">
            <a:extLst>
              <a:ext uri="{FF2B5EF4-FFF2-40B4-BE49-F238E27FC236}">
                <a16:creationId xmlns:a16="http://schemas.microsoft.com/office/drawing/2014/main" id="{48BEFCF2-C13A-EA5F-2ACB-CEC626DEEA1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20" name="Grafik 19">
            <a:extLst>
              <a:ext uri="{FF2B5EF4-FFF2-40B4-BE49-F238E27FC236}">
                <a16:creationId xmlns:a16="http://schemas.microsoft.com/office/drawing/2014/main" id="{97321A9D-5086-97D2-FE2E-97643A0F93B1}"/>
              </a:ext>
            </a:extLst>
          </p:cNvPr>
          <p:cNvPicPr>
            <a:picLocks noChangeAspect="1"/>
          </p:cNvPicPr>
          <p:nvPr/>
        </p:nvPicPr>
        <p:blipFill>
          <a:blip r:embed="rId12"/>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18929406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feld 3">
            <a:extLst>
              <a:ext uri="{FF2B5EF4-FFF2-40B4-BE49-F238E27FC236}">
                <a16:creationId xmlns:a16="http://schemas.microsoft.com/office/drawing/2014/main" id="{451D9676-A643-B289-E437-5D3D07DE2B55}"/>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pic>
        <p:nvPicPr>
          <p:cNvPr id="9" name="Grafik 8">
            <a:extLst>
              <a:ext uri="{FF2B5EF4-FFF2-40B4-BE49-F238E27FC236}">
                <a16:creationId xmlns:a16="http://schemas.microsoft.com/office/drawing/2014/main" id="{BA82CC7F-5A46-9235-47DF-3A127318B149}"/>
              </a:ext>
            </a:extLst>
          </p:cNvPr>
          <p:cNvPicPr>
            <a:picLocks noChangeAspect="1"/>
          </p:cNvPicPr>
          <p:nvPr/>
        </p:nvPicPr>
        <p:blipFill>
          <a:blip r:embed="rId3"/>
          <a:srcRect t="30582"/>
          <a:stretch/>
        </p:blipFill>
        <p:spPr>
          <a:xfrm>
            <a:off x="9779468" y="610371"/>
            <a:ext cx="2417377" cy="1874115"/>
          </a:xfrm>
          <a:prstGeom prst="rect">
            <a:avLst/>
          </a:prstGeom>
        </p:spPr>
      </p:pic>
      <p:sp>
        <p:nvSpPr>
          <p:cNvPr id="11" name="Titel 1">
            <a:extLst>
              <a:ext uri="{FF2B5EF4-FFF2-40B4-BE49-F238E27FC236}">
                <a16:creationId xmlns:a16="http://schemas.microsoft.com/office/drawing/2014/main" id="{AD9B731A-5571-935B-DB40-5278E270D36E}"/>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3 Wir sind viele – Das Mikrobiom</a:t>
            </a:r>
          </a:p>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3.4 Du bist, was du isst - Darmmikrobiom &amp; Ernährung</a:t>
            </a:r>
          </a:p>
        </p:txBody>
      </p:sp>
      <p:graphicFrame>
        <p:nvGraphicFramePr>
          <p:cNvPr id="2" name="Tabelle 1">
            <a:extLst>
              <a:ext uri="{FF2B5EF4-FFF2-40B4-BE49-F238E27FC236}">
                <a16:creationId xmlns:a16="http://schemas.microsoft.com/office/drawing/2014/main" id="{AB6FF1B4-2093-6D21-FC86-72CD3A7F640F}"/>
              </a:ext>
            </a:extLst>
          </p:cNvPr>
          <p:cNvGraphicFramePr>
            <a:graphicFrameLocks noGrp="1"/>
          </p:cNvGraphicFramePr>
          <p:nvPr>
            <p:extLst>
              <p:ext uri="{D42A27DB-BD31-4B8C-83A1-F6EECF244321}">
                <p14:modId xmlns:p14="http://schemas.microsoft.com/office/powerpoint/2010/main" val="3338285924"/>
              </p:ext>
            </p:extLst>
          </p:nvPr>
        </p:nvGraphicFramePr>
        <p:xfrm>
          <a:off x="778941" y="2501851"/>
          <a:ext cx="10654212" cy="3931920"/>
        </p:xfrm>
        <a:graphic>
          <a:graphicData uri="http://schemas.openxmlformats.org/drawingml/2006/table">
            <a:tbl>
              <a:tblPr firstRow="1" bandRow="1">
                <a:tableStyleId>{F5AB1C69-6EDB-4FF4-983F-18BD219EF322}</a:tableStyleId>
              </a:tblPr>
              <a:tblGrid>
                <a:gridCol w="6120000">
                  <a:extLst>
                    <a:ext uri="{9D8B030D-6E8A-4147-A177-3AD203B41FA5}">
                      <a16:colId xmlns:a16="http://schemas.microsoft.com/office/drawing/2014/main" val="400345620"/>
                    </a:ext>
                  </a:extLst>
                </a:gridCol>
                <a:gridCol w="1134000">
                  <a:extLst>
                    <a:ext uri="{9D8B030D-6E8A-4147-A177-3AD203B41FA5}">
                      <a16:colId xmlns:a16="http://schemas.microsoft.com/office/drawing/2014/main" val="1285985459"/>
                    </a:ext>
                  </a:extLst>
                </a:gridCol>
                <a:gridCol w="1134000">
                  <a:extLst>
                    <a:ext uri="{9D8B030D-6E8A-4147-A177-3AD203B41FA5}">
                      <a16:colId xmlns:a16="http://schemas.microsoft.com/office/drawing/2014/main" val="2908735517"/>
                    </a:ext>
                  </a:extLst>
                </a:gridCol>
                <a:gridCol w="1134000">
                  <a:extLst>
                    <a:ext uri="{9D8B030D-6E8A-4147-A177-3AD203B41FA5}">
                      <a16:colId xmlns:a16="http://schemas.microsoft.com/office/drawing/2014/main" val="1188464390"/>
                    </a:ext>
                  </a:extLst>
                </a:gridCol>
                <a:gridCol w="1132212">
                  <a:extLst>
                    <a:ext uri="{9D8B030D-6E8A-4147-A177-3AD203B41FA5}">
                      <a16:colId xmlns:a16="http://schemas.microsoft.com/office/drawing/2014/main" val="843312026"/>
                    </a:ext>
                  </a:extLst>
                </a:gridCol>
              </a:tblGrid>
              <a:tr h="370840">
                <a:tc>
                  <a:txBody>
                    <a:bodyPr/>
                    <a:lstStyle/>
                    <a:p>
                      <a:r>
                        <a:rPr lang="de-DE" dirty="0">
                          <a:solidFill>
                            <a:schemeClr val="tx1"/>
                          </a:solidFill>
                        </a:rPr>
                        <a:t>Die Ernährung…</a:t>
                      </a:r>
                    </a:p>
                  </a:txBody>
                  <a:tcPr>
                    <a:solidFill>
                      <a:srgbClr val="62BAB0"/>
                    </a:solidFill>
                  </a:tcPr>
                </a:tc>
                <a:tc>
                  <a:txBody>
                    <a:bodyPr/>
                    <a:lstStyle/>
                    <a:p>
                      <a:pPr algn="ctr"/>
                      <a:r>
                        <a:rPr lang="de-DE" dirty="0">
                          <a:solidFill>
                            <a:schemeClr val="tx1"/>
                          </a:solidFill>
                        </a:rPr>
                        <a:t>Trifft zu</a:t>
                      </a:r>
                    </a:p>
                  </a:txBody>
                  <a:tcPr>
                    <a:solidFill>
                      <a:srgbClr val="62BAB0"/>
                    </a:solidFill>
                  </a:tcPr>
                </a:tc>
                <a:tc>
                  <a:txBody>
                    <a:bodyPr/>
                    <a:lstStyle/>
                    <a:p>
                      <a:pPr algn="ctr"/>
                      <a:r>
                        <a:rPr lang="de-DE" dirty="0">
                          <a:solidFill>
                            <a:schemeClr val="tx1"/>
                          </a:solidFill>
                        </a:rPr>
                        <a:t>Trifft eher zu</a:t>
                      </a:r>
                    </a:p>
                  </a:txBody>
                  <a:tcPr>
                    <a:solidFill>
                      <a:srgbClr val="62BAB0"/>
                    </a:solidFill>
                  </a:tcPr>
                </a:tc>
                <a:tc>
                  <a:txBody>
                    <a:bodyPr/>
                    <a:lstStyle/>
                    <a:p>
                      <a:pPr algn="ctr"/>
                      <a:r>
                        <a:rPr lang="de-DE" dirty="0">
                          <a:solidFill>
                            <a:schemeClr val="tx1"/>
                          </a:solidFill>
                        </a:rPr>
                        <a:t>Trifft eher nicht zu</a:t>
                      </a:r>
                    </a:p>
                  </a:txBody>
                  <a:tcPr>
                    <a:solidFill>
                      <a:srgbClr val="62BAB0"/>
                    </a:solidFill>
                  </a:tcPr>
                </a:tc>
                <a:tc>
                  <a:txBody>
                    <a:bodyPr/>
                    <a:lstStyle/>
                    <a:p>
                      <a:pPr algn="ctr"/>
                      <a:r>
                        <a:rPr lang="de-DE" dirty="0">
                          <a:solidFill>
                            <a:schemeClr val="tx1"/>
                          </a:solidFill>
                        </a:rPr>
                        <a:t>Trifft nicht zu</a:t>
                      </a:r>
                    </a:p>
                  </a:txBody>
                  <a:tcPr>
                    <a:solidFill>
                      <a:srgbClr val="62BAB0"/>
                    </a:solidFill>
                  </a:tcPr>
                </a:tc>
                <a:extLst>
                  <a:ext uri="{0D108BD9-81ED-4DB2-BD59-A6C34878D82A}">
                    <a16:rowId xmlns:a16="http://schemas.microsoft.com/office/drawing/2014/main" val="1443139953"/>
                  </a:ext>
                </a:extLst>
              </a:tr>
              <a:tr h="370840">
                <a:tc>
                  <a:txBody>
                    <a:bodyPr/>
                    <a:lstStyle/>
                    <a:p>
                      <a:r>
                        <a:rPr lang="de-DE" dirty="0"/>
                        <a:t> </a:t>
                      </a:r>
                    </a:p>
                    <a:p>
                      <a:endParaRPr lang="de-DE" sz="1200" dirty="0"/>
                    </a:p>
                  </a:txBody>
                  <a:tcPr>
                    <a:solidFill>
                      <a:srgbClr val="62BAB0"/>
                    </a:solidFill>
                  </a:tcPr>
                </a:tc>
                <a:tc>
                  <a:txBody>
                    <a:bodyPr/>
                    <a:lstStyle/>
                    <a:p>
                      <a:endParaRPr lang="de-DE" dirty="0"/>
                    </a:p>
                  </a:txBody>
                  <a:tcPr>
                    <a:solidFill>
                      <a:srgbClr val="DFF7F1"/>
                    </a:solidFill>
                  </a:tcPr>
                </a:tc>
                <a:tc>
                  <a:txBody>
                    <a:bodyPr/>
                    <a:lstStyle/>
                    <a:p>
                      <a:endParaRPr lang="de-DE" dirty="0"/>
                    </a:p>
                  </a:txBody>
                  <a:tcPr>
                    <a:solidFill>
                      <a:srgbClr val="DFF7F1"/>
                    </a:solidFill>
                  </a:tcPr>
                </a:tc>
                <a:tc>
                  <a:txBody>
                    <a:bodyPr/>
                    <a:lstStyle/>
                    <a:p>
                      <a:endParaRPr lang="de-DE" dirty="0"/>
                    </a:p>
                  </a:txBody>
                  <a:tcPr>
                    <a:solidFill>
                      <a:srgbClr val="DFF7F1"/>
                    </a:solidFill>
                  </a:tcPr>
                </a:tc>
                <a:tc>
                  <a:txBody>
                    <a:bodyPr/>
                    <a:lstStyle/>
                    <a:p>
                      <a:endParaRPr lang="de-DE" dirty="0"/>
                    </a:p>
                  </a:txBody>
                  <a:tcPr>
                    <a:solidFill>
                      <a:srgbClr val="DFF7F1"/>
                    </a:solidFill>
                  </a:tcPr>
                </a:tc>
                <a:extLst>
                  <a:ext uri="{0D108BD9-81ED-4DB2-BD59-A6C34878D82A}">
                    <a16:rowId xmlns:a16="http://schemas.microsoft.com/office/drawing/2014/main" val="649152055"/>
                  </a:ext>
                </a:extLst>
              </a:tr>
              <a:tr h="370840">
                <a:tc>
                  <a:txBody>
                    <a:bodyPr/>
                    <a:lstStyle/>
                    <a:p>
                      <a:r>
                        <a:rPr lang="de-DE" dirty="0"/>
                        <a:t> </a:t>
                      </a:r>
                    </a:p>
                    <a:p>
                      <a:endParaRPr lang="de-DE" sz="1200" dirty="0"/>
                    </a:p>
                  </a:txBody>
                  <a:tcPr>
                    <a:solidFill>
                      <a:srgbClr val="62BAB0"/>
                    </a:solidFill>
                  </a:tcPr>
                </a:tc>
                <a:tc>
                  <a:txBody>
                    <a:bodyPr/>
                    <a:lstStyle/>
                    <a:p>
                      <a:endParaRPr lang="de-DE" dirty="0"/>
                    </a:p>
                  </a:txBody>
                  <a:tcPr>
                    <a:solidFill>
                      <a:srgbClr val="F4FEFD"/>
                    </a:solidFill>
                  </a:tcPr>
                </a:tc>
                <a:tc>
                  <a:txBody>
                    <a:bodyPr/>
                    <a:lstStyle/>
                    <a:p>
                      <a:endParaRPr lang="de-DE" dirty="0"/>
                    </a:p>
                  </a:txBody>
                  <a:tcPr>
                    <a:solidFill>
                      <a:srgbClr val="F4FEFD"/>
                    </a:solidFill>
                  </a:tcPr>
                </a:tc>
                <a:tc>
                  <a:txBody>
                    <a:bodyPr/>
                    <a:lstStyle/>
                    <a:p>
                      <a:endParaRPr lang="de-DE" dirty="0"/>
                    </a:p>
                  </a:txBody>
                  <a:tcPr>
                    <a:solidFill>
                      <a:srgbClr val="F4FEFD"/>
                    </a:solidFill>
                  </a:tcPr>
                </a:tc>
                <a:tc>
                  <a:txBody>
                    <a:bodyPr/>
                    <a:lstStyle/>
                    <a:p>
                      <a:endParaRPr lang="de-DE" dirty="0"/>
                    </a:p>
                  </a:txBody>
                  <a:tcPr>
                    <a:solidFill>
                      <a:srgbClr val="F4FEFD"/>
                    </a:solidFill>
                  </a:tcPr>
                </a:tc>
                <a:extLst>
                  <a:ext uri="{0D108BD9-81ED-4DB2-BD59-A6C34878D82A}">
                    <a16:rowId xmlns:a16="http://schemas.microsoft.com/office/drawing/2014/main" val="278576670"/>
                  </a:ext>
                </a:extLst>
              </a:tr>
              <a:tr h="370840">
                <a:tc>
                  <a:txBody>
                    <a:bodyPr/>
                    <a:lstStyle/>
                    <a:p>
                      <a:r>
                        <a:rPr lang="de-DE" dirty="0"/>
                        <a:t> </a:t>
                      </a:r>
                    </a:p>
                    <a:p>
                      <a:endParaRPr lang="de-DE" sz="1200" dirty="0"/>
                    </a:p>
                  </a:txBody>
                  <a:tcPr>
                    <a:solidFill>
                      <a:srgbClr val="62BAB0"/>
                    </a:solidFill>
                  </a:tcPr>
                </a:tc>
                <a:tc>
                  <a:txBody>
                    <a:bodyPr/>
                    <a:lstStyle/>
                    <a:p>
                      <a:endParaRPr lang="de-DE" dirty="0"/>
                    </a:p>
                  </a:txBody>
                  <a:tcPr>
                    <a:solidFill>
                      <a:srgbClr val="DFF7F1"/>
                    </a:solidFill>
                  </a:tcPr>
                </a:tc>
                <a:tc>
                  <a:txBody>
                    <a:bodyPr/>
                    <a:lstStyle/>
                    <a:p>
                      <a:endParaRPr lang="de-DE" dirty="0"/>
                    </a:p>
                  </a:txBody>
                  <a:tcPr>
                    <a:solidFill>
                      <a:srgbClr val="DFF7F1"/>
                    </a:solidFill>
                  </a:tcPr>
                </a:tc>
                <a:tc>
                  <a:txBody>
                    <a:bodyPr/>
                    <a:lstStyle/>
                    <a:p>
                      <a:endParaRPr lang="de-DE" dirty="0"/>
                    </a:p>
                  </a:txBody>
                  <a:tcPr>
                    <a:solidFill>
                      <a:srgbClr val="DFF7F1"/>
                    </a:solidFill>
                  </a:tcPr>
                </a:tc>
                <a:tc>
                  <a:txBody>
                    <a:bodyPr/>
                    <a:lstStyle/>
                    <a:p>
                      <a:endParaRPr lang="de-DE" dirty="0"/>
                    </a:p>
                  </a:txBody>
                  <a:tcPr>
                    <a:solidFill>
                      <a:srgbClr val="DFF7F1"/>
                    </a:solidFill>
                  </a:tcPr>
                </a:tc>
                <a:extLst>
                  <a:ext uri="{0D108BD9-81ED-4DB2-BD59-A6C34878D82A}">
                    <a16:rowId xmlns:a16="http://schemas.microsoft.com/office/drawing/2014/main" val="2965624550"/>
                  </a:ext>
                </a:extLst>
              </a:tr>
              <a:tr h="370840">
                <a:tc>
                  <a:txBody>
                    <a:bodyPr/>
                    <a:lstStyle/>
                    <a:p>
                      <a:r>
                        <a:rPr lang="de-DE" dirty="0"/>
                        <a:t> </a:t>
                      </a:r>
                    </a:p>
                    <a:p>
                      <a:endParaRPr lang="de-DE" sz="1200" dirty="0"/>
                    </a:p>
                  </a:txBody>
                  <a:tcPr>
                    <a:solidFill>
                      <a:srgbClr val="62BAB0"/>
                    </a:solidFill>
                  </a:tcPr>
                </a:tc>
                <a:tc>
                  <a:txBody>
                    <a:bodyPr/>
                    <a:lstStyle/>
                    <a:p>
                      <a:endParaRPr lang="de-DE" dirty="0"/>
                    </a:p>
                  </a:txBody>
                  <a:tcPr>
                    <a:solidFill>
                      <a:srgbClr val="F4FEFD"/>
                    </a:solidFill>
                  </a:tcPr>
                </a:tc>
                <a:tc>
                  <a:txBody>
                    <a:bodyPr/>
                    <a:lstStyle/>
                    <a:p>
                      <a:endParaRPr lang="de-DE" dirty="0"/>
                    </a:p>
                  </a:txBody>
                  <a:tcPr>
                    <a:solidFill>
                      <a:srgbClr val="F4FEFD"/>
                    </a:solidFill>
                  </a:tcPr>
                </a:tc>
                <a:tc>
                  <a:txBody>
                    <a:bodyPr/>
                    <a:lstStyle/>
                    <a:p>
                      <a:endParaRPr lang="de-DE" dirty="0"/>
                    </a:p>
                  </a:txBody>
                  <a:tcPr>
                    <a:solidFill>
                      <a:srgbClr val="F4FEFD"/>
                    </a:solidFill>
                  </a:tcPr>
                </a:tc>
                <a:tc>
                  <a:txBody>
                    <a:bodyPr/>
                    <a:lstStyle/>
                    <a:p>
                      <a:endParaRPr lang="de-DE" dirty="0"/>
                    </a:p>
                  </a:txBody>
                  <a:tcPr>
                    <a:solidFill>
                      <a:srgbClr val="F4FEFD"/>
                    </a:solidFill>
                  </a:tcPr>
                </a:tc>
                <a:extLst>
                  <a:ext uri="{0D108BD9-81ED-4DB2-BD59-A6C34878D82A}">
                    <a16:rowId xmlns:a16="http://schemas.microsoft.com/office/drawing/2014/main" val="2865429040"/>
                  </a:ext>
                </a:extLst>
              </a:tr>
              <a:tr h="370840">
                <a:tc>
                  <a:txBody>
                    <a:bodyPr/>
                    <a:lstStyle/>
                    <a:p>
                      <a:r>
                        <a:rPr lang="de-DE" dirty="0"/>
                        <a:t> </a:t>
                      </a:r>
                    </a:p>
                    <a:p>
                      <a:endParaRPr lang="de-DE" sz="1200" dirty="0"/>
                    </a:p>
                  </a:txBody>
                  <a:tcPr>
                    <a:solidFill>
                      <a:srgbClr val="62BAB0"/>
                    </a:solidFill>
                  </a:tcPr>
                </a:tc>
                <a:tc>
                  <a:txBody>
                    <a:bodyPr/>
                    <a:lstStyle/>
                    <a:p>
                      <a:endParaRPr lang="de-DE" dirty="0"/>
                    </a:p>
                  </a:txBody>
                  <a:tcPr>
                    <a:solidFill>
                      <a:srgbClr val="DFF7F1"/>
                    </a:solidFill>
                  </a:tcPr>
                </a:tc>
                <a:tc>
                  <a:txBody>
                    <a:bodyPr/>
                    <a:lstStyle/>
                    <a:p>
                      <a:endParaRPr lang="de-DE" dirty="0"/>
                    </a:p>
                  </a:txBody>
                  <a:tcPr>
                    <a:solidFill>
                      <a:srgbClr val="DFF7F1"/>
                    </a:solidFill>
                  </a:tcPr>
                </a:tc>
                <a:tc>
                  <a:txBody>
                    <a:bodyPr/>
                    <a:lstStyle/>
                    <a:p>
                      <a:endParaRPr lang="de-DE" dirty="0"/>
                    </a:p>
                  </a:txBody>
                  <a:tcPr>
                    <a:solidFill>
                      <a:srgbClr val="DFF7F1"/>
                    </a:solidFill>
                  </a:tcPr>
                </a:tc>
                <a:tc>
                  <a:txBody>
                    <a:bodyPr/>
                    <a:lstStyle/>
                    <a:p>
                      <a:endParaRPr lang="de-DE" dirty="0"/>
                    </a:p>
                  </a:txBody>
                  <a:tcPr>
                    <a:solidFill>
                      <a:srgbClr val="DFF7F1"/>
                    </a:solidFill>
                  </a:tcPr>
                </a:tc>
                <a:extLst>
                  <a:ext uri="{0D108BD9-81ED-4DB2-BD59-A6C34878D82A}">
                    <a16:rowId xmlns:a16="http://schemas.microsoft.com/office/drawing/2014/main" val="4215888452"/>
                  </a:ext>
                </a:extLst>
              </a:tr>
              <a:tr h="370840">
                <a:tc>
                  <a:txBody>
                    <a:bodyPr/>
                    <a:lstStyle/>
                    <a:p>
                      <a:r>
                        <a:rPr lang="de-DE" dirty="0"/>
                        <a:t> </a:t>
                      </a:r>
                    </a:p>
                    <a:p>
                      <a:endParaRPr lang="de-DE" sz="1200" dirty="0"/>
                    </a:p>
                  </a:txBody>
                  <a:tcPr>
                    <a:solidFill>
                      <a:srgbClr val="62BAB0"/>
                    </a:solidFill>
                  </a:tcPr>
                </a:tc>
                <a:tc>
                  <a:txBody>
                    <a:bodyPr/>
                    <a:lstStyle/>
                    <a:p>
                      <a:endParaRPr lang="de-DE" dirty="0"/>
                    </a:p>
                  </a:txBody>
                  <a:tcPr>
                    <a:solidFill>
                      <a:srgbClr val="F4FEFD"/>
                    </a:solidFill>
                  </a:tcPr>
                </a:tc>
                <a:tc>
                  <a:txBody>
                    <a:bodyPr/>
                    <a:lstStyle/>
                    <a:p>
                      <a:endParaRPr lang="de-DE" dirty="0"/>
                    </a:p>
                  </a:txBody>
                  <a:tcPr>
                    <a:solidFill>
                      <a:srgbClr val="F4FEFD"/>
                    </a:solidFill>
                  </a:tcPr>
                </a:tc>
                <a:tc>
                  <a:txBody>
                    <a:bodyPr/>
                    <a:lstStyle/>
                    <a:p>
                      <a:endParaRPr lang="de-DE" dirty="0"/>
                    </a:p>
                  </a:txBody>
                  <a:tcPr>
                    <a:solidFill>
                      <a:srgbClr val="F4FEFD"/>
                    </a:solidFill>
                  </a:tcPr>
                </a:tc>
                <a:tc>
                  <a:txBody>
                    <a:bodyPr/>
                    <a:lstStyle/>
                    <a:p>
                      <a:endParaRPr lang="de-DE" dirty="0"/>
                    </a:p>
                  </a:txBody>
                  <a:tcPr>
                    <a:solidFill>
                      <a:srgbClr val="F4FEFD"/>
                    </a:solidFill>
                  </a:tcPr>
                </a:tc>
                <a:extLst>
                  <a:ext uri="{0D108BD9-81ED-4DB2-BD59-A6C34878D82A}">
                    <a16:rowId xmlns:a16="http://schemas.microsoft.com/office/drawing/2014/main" val="1499307431"/>
                  </a:ext>
                </a:extLst>
              </a:tr>
            </a:tbl>
          </a:graphicData>
        </a:graphic>
      </p:graphicFrame>
      <p:sp>
        <p:nvSpPr>
          <p:cNvPr id="10" name="Textfeld 9">
            <a:extLst>
              <a:ext uri="{FF2B5EF4-FFF2-40B4-BE49-F238E27FC236}">
                <a16:creationId xmlns:a16="http://schemas.microsoft.com/office/drawing/2014/main" id="{A80FC83D-87AB-7826-BD50-5D6E89EE0968}"/>
              </a:ext>
            </a:extLst>
          </p:cNvPr>
          <p:cNvSpPr txBox="1"/>
          <p:nvPr/>
        </p:nvSpPr>
        <p:spPr>
          <a:xfrm>
            <a:off x="7180397" y="6580342"/>
            <a:ext cx="1667444" cy="246221"/>
          </a:xfrm>
          <a:prstGeom prst="rect">
            <a:avLst/>
          </a:prstGeom>
          <a:noFill/>
        </p:spPr>
        <p:txBody>
          <a:bodyPr wrap="none" rtlCol="0">
            <a:spAutoFit/>
          </a:bodyPr>
          <a:lstStyle/>
          <a:p>
            <a:r>
              <a:rPr lang="de-DE" sz="1000" dirty="0"/>
              <a:t>Entwickelt von Edda Meister</a:t>
            </a:r>
          </a:p>
        </p:txBody>
      </p:sp>
      <p:pic>
        <p:nvPicPr>
          <p:cNvPr id="16" name="Grafik 15">
            <a:extLst>
              <a:ext uri="{FF2B5EF4-FFF2-40B4-BE49-F238E27FC236}">
                <a16:creationId xmlns:a16="http://schemas.microsoft.com/office/drawing/2014/main" id="{A19E3881-36A2-B6EC-D7CC-E31BDFDB0F8A}"/>
              </a:ext>
            </a:extLst>
          </p:cNvPr>
          <p:cNvPicPr>
            <a:picLocks noChangeAspect="1"/>
          </p:cNvPicPr>
          <p:nvPr/>
        </p:nvPicPr>
        <p:blipFill>
          <a:blip r:embed="rId4"/>
          <a:stretch>
            <a:fillRect/>
          </a:stretch>
        </p:blipFill>
        <p:spPr>
          <a:xfrm>
            <a:off x="8817412" y="6508878"/>
            <a:ext cx="227570" cy="317685"/>
          </a:xfrm>
          <a:prstGeom prst="rect">
            <a:avLst/>
          </a:prstGeom>
        </p:spPr>
      </p:pic>
      <p:pic>
        <p:nvPicPr>
          <p:cNvPr id="17" name="Grafik 16">
            <a:extLst>
              <a:ext uri="{FF2B5EF4-FFF2-40B4-BE49-F238E27FC236}">
                <a16:creationId xmlns:a16="http://schemas.microsoft.com/office/drawing/2014/main" id="{E581BAFA-5C25-9A52-DC02-84F35D637EC4}"/>
              </a:ext>
            </a:extLst>
          </p:cNvPr>
          <p:cNvPicPr>
            <a:picLocks noChangeAspect="1"/>
          </p:cNvPicPr>
          <p:nvPr/>
        </p:nvPicPr>
        <p:blipFill rotWithShape="1">
          <a:blip r:embed="rId5">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8" name="Grafik 17">
            <a:extLst>
              <a:ext uri="{FF2B5EF4-FFF2-40B4-BE49-F238E27FC236}">
                <a16:creationId xmlns:a16="http://schemas.microsoft.com/office/drawing/2014/main" id="{1BCBB153-79EF-4776-7549-5DFC5154AD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19" name="Grafik 18">
            <a:extLst>
              <a:ext uri="{FF2B5EF4-FFF2-40B4-BE49-F238E27FC236}">
                <a16:creationId xmlns:a16="http://schemas.microsoft.com/office/drawing/2014/main" id="{B3492D2A-41DA-5117-439D-4F3E93FBA493}"/>
              </a:ext>
            </a:extLst>
          </p:cNvPr>
          <p:cNvPicPr>
            <a:picLocks noChangeAspect="1"/>
          </p:cNvPicPr>
          <p:nvPr/>
        </p:nvPicPr>
        <p:blipFill>
          <a:blip r:embed="rId7"/>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41270785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feld 3">
            <a:extLst>
              <a:ext uri="{FF2B5EF4-FFF2-40B4-BE49-F238E27FC236}">
                <a16:creationId xmlns:a16="http://schemas.microsoft.com/office/drawing/2014/main" id="{451D9676-A643-B289-E437-5D3D07DE2B55}"/>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pic>
        <p:nvPicPr>
          <p:cNvPr id="9" name="Grafik 8">
            <a:extLst>
              <a:ext uri="{FF2B5EF4-FFF2-40B4-BE49-F238E27FC236}">
                <a16:creationId xmlns:a16="http://schemas.microsoft.com/office/drawing/2014/main" id="{BA82CC7F-5A46-9235-47DF-3A127318B149}"/>
              </a:ext>
            </a:extLst>
          </p:cNvPr>
          <p:cNvPicPr>
            <a:picLocks noChangeAspect="1"/>
          </p:cNvPicPr>
          <p:nvPr/>
        </p:nvPicPr>
        <p:blipFill>
          <a:blip r:embed="rId3"/>
          <a:srcRect t="30582"/>
          <a:stretch/>
        </p:blipFill>
        <p:spPr>
          <a:xfrm>
            <a:off x="9779468" y="610371"/>
            <a:ext cx="2417377" cy="1874115"/>
          </a:xfrm>
          <a:prstGeom prst="rect">
            <a:avLst/>
          </a:prstGeom>
        </p:spPr>
      </p:pic>
      <p:sp>
        <p:nvSpPr>
          <p:cNvPr id="7" name="Textfeld 6">
            <a:extLst>
              <a:ext uri="{FF2B5EF4-FFF2-40B4-BE49-F238E27FC236}">
                <a16:creationId xmlns:a16="http://schemas.microsoft.com/office/drawing/2014/main" id="{2FB669EE-28AF-EAC6-4B97-35B765402F57}"/>
              </a:ext>
            </a:extLst>
          </p:cNvPr>
          <p:cNvSpPr txBox="1"/>
          <p:nvPr/>
        </p:nvSpPr>
        <p:spPr>
          <a:xfrm>
            <a:off x="531544" y="1853647"/>
            <a:ext cx="9247924" cy="461665"/>
          </a:xfrm>
          <a:prstGeom prst="rect">
            <a:avLst/>
          </a:prstGeom>
          <a:solidFill>
            <a:srgbClr val="DFF7F1"/>
          </a:solidFill>
        </p:spPr>
        <p:txBody>
          <a:bodyPr wrap="square">
            <a:spAutoFit/>
          </a:bodyPr>
          <a:lstStyle/>
          <a:p>
            <a:pPr algn="ctr"/>
            <a:r>
              <a:rPr lang="de-DE" sz="2400" dirty="0"/>
              <a:t>Welche Ernährungsweisen fördern oder belasten das Darmmikrobiom?</a:t>
            </a:r>
          </a:p>
        </p:txBody>
      </p:sp>
      <p:sp>
        <p:nvSpPr>
          <p:cNvPr id="11" name="Titel 1">
            <a:extLst>
              <a:ext uri="{FF2B5EF4-FFF2-40B4-BE49-F238E27FC236}">
                <a16:creationId xmlns:a16="http://schemas.microsoft.com/office/drawing/2014/main" id="{AD9B731A-5571-935B-DB40-5278E270D36E}"/>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3 Wir sind viele – Das Mikrobiom</a:t>
            </a:r>
          </a:p>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3.4 Du bist, was du isst - Darmmikrobiom &amp; Ernährung</a:t>
            </a:r>
          </a:p>
        </p:txBody>
      </p:sp>
      <p:graphicFrame>
        <p:nvGraphicFramePr>
          <p:cNvPr id="2" name="Tabelle 1">
            <a:extLst>
              <a:ext uri="{FF2B5EF4-FFF2-40B4-BE49-F238E27FC236}">
                <a16:creationId xmlns:a16="http://schemas.microsoft.com/office/drawing/2014/main" id="{AB6FF1B4-2093-6D21-FC86-72CD3A7F640F}"/>
              </a:ext>
            </a:extLst>
          </p:cNvPr>
          <p:cNvGraphicFramePr>
            <a:graphicFrameLocks noGrp="1"/>
          </p:cNvGraphicFramePr>
          <p:nvPr>
            <p:extLst>
              <p:ext uri="{D42A27DB-BD31-4B8C-83A1-F6EECF244321}">
                <p14:modId xmlns:p14="http://schemas.microsoft.com/office/powerpoint/2010/main" val="3864327647"/>
              </p:ext>
            </p:extLst>
          </p:nvPr>
        </p:nvGraphicFramePr>
        <p:xfrm>
          <a:off x="778941" y="2501851"/>
          <a:ext cx="10654212" cy="3931920"/>
        </p:xfrm>
        <a:graphic>
          <a:graphicData uri="http://schemas.openxmlformats.org/drawingml/2006/table">
            <a:tbl>
              <a:tblPr firstRow="1" bandRow="1">
                <a:tableStyleId>{F5AB1C69-6EDB-4FF4-983F-18BD219EF322}</a:tableStyleId>
              </a:tblPr>
              <a:tblGrid>
                <a:gridCol w="6120000">
                  <a:extLst>
                    <a:ext uri="{9D8B030D-6E8A-4147-A177-3AD203B41FA5}">
                      <a16:colId xmlns:a16="http://schemas.microsoft.com/office/drawing/2014/main" val="400345620"/>
                    </a:ext>
                  </a:extLst>
                </a:gridCol>
                <a:gridCol w="1134000">
                  <a:extLst>
                    <a:ext uri="{9D8B030D-6E8A-4147-A177-3AD203B41FA5}">
                      <a16:colId xmlns:a16="http://schemas.microsoft.com/office/drawing/2014/main" val="1285985459"/>
                    </a:ext>
                  </a:extLst>
                </a:gridCol>
                <a:gridCol w="1134000">
                  <a:extLst>
                    <a:ext uri="{9D8B030D-6E8A-4147-A177-3AD203B41FA5}">
                      <a16:colId xmlns:a16="http://schemas.microsoft.com/office/drawing/2014/main" val="2908735517"/>
                    </a:ext>
                  </a:extLst>
                </a:gridCol>
                <a:gridCol w="1134000">
                  <a:extLst>
                    <a:ext uri="{9D8B030D-6E8A-4147-A177-3AD203B41FA5}">
                      <a16:colId xmlns:a16="http://schemas.microsoft.com/office/drawing/2014/main" val="1188464390"/>
                    </a:ext>
                  </a:extLst>
                </a:gridCol>
                <a:gridCol w="1132212">
                  <a:extLst>
                    <a:ext uri="{9D8B030D-6E8A-4147-A177-3AD203B41FA5}">
                      <a16:colId xmlns:a16="http://schemas.microsoft.com/office/drawing/2014/main" val="843312026"/>
                    </a:ext>
                  </a:extLst>
                </a:gridCol>
              </a:tblGrid>
              <a:tr h="370840">
                <a:tc>
                  <a:txBody>
                    <a:bodyPr/>
                    <a:lstStyle/>
                    <a:p>
                      <a:r>
                        <a:rPr lang="de-DE" dirty="0">
                          <a:solidFill>
                            <a:schemeClr val="tx1"/>
                          </a:solidFill>
                        </a:rPr>
                        <a:t>Die Ernährung…</a:t>
                      </a:r>
                    </a:p>
                  </a:txBody>
                  <a:tcPr>
                    <a:solidFill>
                      <a:srgbClr val="62BAB0"/>
                    </a:solidFill>
                  </a:tcPr>
                </a:tc>
                <a:tc>
                  <a:txBody>
                    <a:bodyPr/>
                    <a:lstStyle/>
                    <a:p>
                      <a:pPr algn="ctr"/>
                      <a:r>
                        <a:rPr lang="de-DE" dirty="0">
                          <a:solidFill>
                            <a:schemeClr val="tx1"/>
                          </a:solidFill>
                        </a:rPr>
                        <a:t>Trifft zu</a:t>
                      </a:r>
                    </a:p>
                  </a:txBody>
                  <a:tcPr>
                    <a:solidFill>
                      <a:srgbClr val="62BAB0"/>
                    </a:solidFill>
                  </a:tcPr>
                </a:tc>
                <a:tc>
                  <a:txBody>
                    <a:bodyPr/>
                    <a:lstStyle/>
                    <a:p>
                      <a:pPr algn="ctr"/>
                      <a:r>
                        <a:rPr lang="de-DE" dirty="0">
                          <a:solidFill>
                            <a:schemeClr val="tx1"/>
                          </a:solidFill>
                        </a:rPr>
                        <a:t>Trifft eher zu</a:t>
                      </a:r>
                    </a:p>
                  </a:txBody>
                  <a:tcPr>
                    <a:solidFill>
                      <a:srgbClr val="62BAB0"/>
                    </a:solidFill>
                  </a:tcPr>
                </a:tc>
                <a:tc>
                  <a:txBody>
                    <a:bodyPr/>
                    <a:lstStyle/>
                    <a:p>
                      <a:pPr algn="ctr"/>
                      <a:r>
                        <a:rPr lang="de-DE" dirty="0">
                          <a:solidFill>
                            <a:schemeClr val="tx1"/>
                          </a:solidFill>
                        </a:rPr>
                        <a:t>Trifft eher nicht zu</a:t>
                      </a:r>
                    </a:p>
                  </a:txBody>
                  <a:tcPr>
                    <a:solidFill>
                      <a:srgbClr val="62BAB0"/>
                    </a:solidFill>
                  </a:tcPr>
                </a:tc>
                <a:tc>
                  <a:txBody>
                    <a:bodyPr/>
                    <a:lstStyle/>
                    <a:p>
                      <a:pPr algn="ctr"/>
                      <a:r>
                        <a:rPr lang="de-DE" dirty="0">
                          <a:solidFill>
                            <a:schemeClr val="tx1"/>
                          </a:solidFill>
                        </a:rPr>
                        <a:t>Trifft nicht zu</a:t>
                      </a:r>
                    </a:p>
                  </a:txBody>
                  <a:tcPr>
                    <a:solidFill>
                      <a:srgbClr val="62BAB0"/>
                    </a:solidFill>
                  </a:tcPr>
                </a:tc>
                <a:extLst>
                  <a:ext uri="{0D108BD9-81ED-4DB2-BD59-A6C34878D82A}">
                    <a16:rowId xmlns:a16="http://schemas.microsoft.com/office/drawing/2014/main" val="1443139953"/>
                  </a:ext>
                </a:extLst>
              </a:tr>
              <a:tr h="370840">
                <a:tc>
                  <a:txBody>
                    <a:bodyPr/>
                    <a:lstStyle/>
                    <a:p>
                      <a:r>
                        <a:rPr lang="de-DE" dirty="0"/>
                        <a:t>… enthält viele ballaststoffreiche Lebensmittel.</a:t>
                      </a:r>
                    </a:p>
                    <a:p>
                      <a:endParaRPr lang="de-DE" sz="1200" dirty="0"/>
                    </a:p>
                  </a:txBody>
                  <a:tcPr>
                    <a:solidFill>
                      <a:srgbClr val="62BAB0"/>
                    </a:solidFill>
                  </a:tcPr>
                </a:tc>
                <a:tc>
                  <a:txBody>
                    <a:bodyPr/>
                    <a:lstStyle/>
                    <a:p>
                      <a:endParaRPr lang="de-DE" dirty="0"/>
                    </a:p>
                  </a:txBody>
                  <a:tcPr>
                    <a:solidFill>
                      <a:srgbClr val="DFF7F1"/>
                    </a:solidFill>
                  </a:tcPr>
                </a:tc>
                <a:tc>
                  <a:txBody>
                    <a:bodyPr/>
                    <a:lstStyle/>
                    <a:p>
                      <a:endParaRPr lang="de-DE" dirty="0"/>
                    </a:p>
                  </a:txBody>
                  <a:tcPr>
                    <a:solidFill>
                      <a:srgbClr val="DFF7F1"/>
                    </a:solidFill>
                  </a:tcPr>
                </a:tc>
                <a:tc>
                  <a:txBody>
                    <a:bodyPr/>
                    <a:lstStyle/>
                    <a:p>
                      <a:endParaRPr lang="de-DE" dirty="0"/>
                    </a:p>
                  </a:txBody>
                  <a:tcPr>
                    <a:solidFill>
                      <a:srgbClr val="DFF7F1"/>
                    </a:solidFill>
                  </a:tcPr>
                </a:tc>
                <a:tc>
                  <a:txBody>
                    <a:bodyPr/>
                    <a:lstStyle/>
                    <a:p>
                      <a:endParaRPr lang="de-DE" dirty="0"/>
                    </a:p>
                  </a:txBody>
                  <a:tcPr>
                    <a:solidFill>
                      <a:srgbClr val="DFF7F1"/>
                    </a:solidFill>
                  </a:tcPr>
                </a:tc>
                <a:extLst>
                  <a:ext uri="{0D108BD9-81ED-4DB2-BD59-A6C34878D82A}">
                    <a16:rowId xmlns:a16="http://schemas.microsoft.com/office/drawing/2014/main" val="649152055"/>
                  </a:ext>
                </a:extLst>
              </a:tr>
              <a:tr h="370840">
                <a:tc>
                  <a:txBody>
                    <a:bodyPr/>
                    <a:lstStyle/>
                    <a:p>
                      <a:r>
                        <a:rPr lang="de-DE" dirty="0"/>
                        <a:t>… enthält viele pflanzliche Lebensmittel.</a:t>
                      </a:r>
                    </a:p>
                    <a:p>
                      <a:endParaRPr lang="de-DE" sz="1200" dirty="0"/>
                    </a:p>
                  </a:txBody>
                  <a:tcPr>
                    <a:solidFill>
                      <a:srgbClr val="62BAB0"/>
                    </a:solidFill>
                  </a:tcPr>
                </a:tc>
                <a:tc>
                  <a:txBody>
                    <a:bodyPr/>
                    <a:lstStyle/>
                    <a:p>
                      <a:endParaRPr lang="de-DE" dirty="0"/>
                    </a:p>
                  </a:txBody>
                  <a:tcPr>
                    <a:solidFill>
                      <a:srgbClr val="F4FEFD"/>
                    </a:solidFill>
                  </a:tcPr>
                </a:tc>
                <a:tc>
                  <a:txBody>
                    <a:bodyPr/>
                    <a:lstStyle/>
                    <a:p>
                      <a:endParaRPr lang="de-DE" dirty="0"/>
                    </a:p>
                  </a:txBody>
                  <a:tcPr>
                    <a:solidFill>
                      <a:srgbClr val="F4FEFD"/>
                    </a:solidFill>
                  </a:tcPr>
                </a:tc>
                <a:tc>
                  <a:txBody>
                    <a:bodyPr/>
                    <a:lstStyle/>
                    <a:p>
                      <a:endParaRPr lang="de-DE" dirty="0"/>
                    </a:p>
                  </a:txBody>
                  <a:tcPr>
                    <a:solidFill>
                      <a:srgbClr val="F4FEFD"/>
                    </a:solidFill>
                  </a:tcPr>
                </a:tc>
                <a:tc>
                  <a:txBody>
                    <a:bodyPr/>
                    <a:lstStyle/>
                    <a:p>
                      <a:endParaRPr lang="de-DE" dirty="0"/>
                    </a:p>
                  </a:txBody>
                  <a:tcPr>
                    <a:solidFill>
                      <a:srgbClr val="F4FEFD"/>
                    </a:solidFill>
                  </a:tcPr>
                </a:tc>
                <a:extLst>
                  <a:ext uri="{0D108BD9-81ED-4DB2-BD59-A6C34878D82A}">
                    <a16:rowId xmlns:a16="http://schemas.microsoft.com/office/drawing/2014/main" val="278576670"/>
                  </a:ext>
                </a:extLst>
              </a:tr>
              <a:tr h="370840">
                <a:tc>
                  <a:txBody>
                    <a:bodyPr/>
                    <a:lstStyle/>
                    <a:p>
                      <a:r>
                        <a:rPr lang="de-DE" dirty="0"/>
                        <a:t>… enthält viele stark verarbeitete Lebensmittel.</a:t>
                      </a:r>
                    </a:p>
                    <a:p>
                      <a:endParaRPr lang="de-DE" sz="1200" dirty="0"/>
                    </a:p>
                  </a:txBody>
                  <a:tcPr>
                    <a:solidFill>
                      <a:srgbClr val="62BAB0"/>
                    </a:solidFill>
                  </a:tcPr>
                </a:tc>
                <a:tc>
                  <a:txBody>
                    <a:bodyPr/>
                    <a:lstStyle/>
                    <a:p>
                      <a:endParaRPr lang="de-DE" dirty="0"/>
                    </a:p>
                  </a:txBody>
                  <a:tcPr>
                    <a:solidFill>
                      <a:srgbClr val="DFF7F1"/>
                    </a:solidFill>
                  </a:tcPr>
                </a:tc>
                <a:tc>
                  <a:txBody>
                    <a:bodyPr/>
                    <a:lstStyle/>
                    <a:p>
                      <a:endParaRPr lang="de-DE" dirty="0"/>
                    </a:p>
                  </a:txBody>
                  <a:tcPr>
                    <a:solidFill>
                      <a:srgbClr val="DFF7F1"/>
                    </a:solidFill>
                  </a:tcPr>
                </a:tc>
                <a:tc>
                  <a:txBody>
                    <a:bodyPr/>
                    <a:lstStyle/>
                    <a:p>
                      <a:endParaRPr lang="de-DE" dirty="0"/>
                    </a:p>
                  </a:txBody>
                  <a:tcPr>
                    <a:solidFill>
                      <a:srgbClr val="DFF7F1"/>
                    </a:solidFill>
                  </a:tcPr>
                </a:tc>
                <a:tc>
                  <a:txBody>
                    <a:bodyPr/>
                    <a:lstStyle/>
                    <a:p>
                      <a:endParaRPr lang="de-DE" dirty="0"/>
                    </a:p>
                  </a:txBody>
                  <a:tcPr>
                    <a:solidFill>
                      <a:srgbClr val="DFF7F1"/>
                    </a:solidFill>
                  </a:tcPr>
                </a:tc>
                <a:extLst>
                  <a:ext uri="{0D108BD9-81ED-4DB2-BD59-A6C34878D82A}">
                    <a16:rowId xmlns:a16="http://schemas.microsoft.com/office/drawing/2014/main" val="2965624550"/>
                  </a:ext>
                </a:extLst>
              </a:tr>
              <a:tr h="370840">
                <a:tc>
                  <a:txBody>
                    <a:bodyPr/>
                    <a:lstStyle/>
                    <a:p>
                      <a:r>
                        <a:rPr lang="de-DE" dirty="0"/>
                        <a:t>… enthält viel Zucker.</a:t>
                      </a:r>
                    </a:p>
                    <a:p>
                      <a:endParaRPr lang="de-DE" sz="1200" dirty="0"/>
                    </a:p>
                  </a:txBody>
                  <a:tcPr>
                    <a:solidFill>
                      <a:srgbClr val="62BAB0"/>
                    </a:solidFill>
                  </a:tcPr>
                </a:tc>
                <a:tc>
                  <a:txBody>
                    <a:bodyPr/>
                    <a:lstStyle/>
                    <a:p>
                      <a:endParaRPr lang="de-DE" dirty="0"/>
                    </a:p>
                  </a:txBody>
                  <a:tcPr>
                    <a:solidFill>
                      <a:srgbClr val="F4FEFD"/>
                    </a:solidFill>
                  </a:tcPr>
                </a:tc>
                <a:tc>
                  <a:txBody>
                    <a:bodyPr/>
                    <a:lstStyle/>
                    <a:p>
                      <a:endParaRPr lang="de-DE" dirty="0"/>
                    </a:p>
                  </a:txBody>
                  <a:tcPr>
                    <a:solidFill>
                      <a:srgbClr val="F4FEFD"/>
                    </a:solidFill>
                  </a:tcPr>
                </a:tc>
                <a:tc>
                  <a:txBody>
                    <a:bodyPr/>
                    <a:lstStyle/>
                    <a:p>
                      <a:endParaRPr lang="de-DE" dirty="0"/>
                    </a:p>
                  </a:txBody>
                  <a:tcPr>
                    <a:solidFill>
                      <a:srgbClr val="F4FEFD"/>
                    </a:solidFill>
                  </a:tcPr>
                </a:tc>
                <a:tc>
                  <a:txBody>
                    <a:bodyPr/>
                    <a:lstStyle/>
                    <a:p>
                      <a:endParaRPr lang="de-DE" dirty="0"/>
                    </a:p>
                  </a:txBody>
                  <a:tcPr>
                    <a:solidFill>
                      <a:srgbClr val="F4FEFD"/>
                    </a:solidFill>
                  </a:tcPr>
                </a:tc>
                <a:extLst>
                  <a:ext uri="{0D108BD9-81ED-4DB2-BD59-A6C34878D82A}">
                    <a16:rowId xmlns:a16="http://schemas.microsoft.com/office/drawing/2014/main" val="2865429040"/>
                  </a:ext>
                </a:extLst>
              </a:tr>
              <a:tr h="370840">
                <a:tc>
                  <a:txBody>
                    <a:bodyPr/>
                    <a:lstStyle/>
                    <a:p>
                      <a:r>
                        <a:rPr lang="de-DE" dirty="0"/>
                        <a:t>… enthält viel tierische Lebensmittel.</a:t>
                      </a:r>
                    </a:p>
                    <a:p>
                      <a:endParaRPr lang="de-DE" sz="1200" dirty="0"/>
                    </a:p>
                  </a:txBody>
                  <a:tcPr>
                    <a:solidFill>
                      <a:srgbClr val="62BAB0"/>
                    </a:solidFill>
                  </a:tcPr>
                </a:tc>
                <a:tc>
                  <a:txBody>
                    <a:bodyPr/>
                    <a:lstStyle/>
                    <a:p>
                      <a:endParaRPr lang="de-DE" dirty="0"/>
                    </a:p>
                  </a:txBody>
                  <a:tcPr>
                    <a:solidFill>
                      <a:srgbClr val="DFF7F1"/>
                    </a:solidFill>
                  </a:tcPr>
                </a:tc>
                <a:tc>
                  <a:txBody>
                    <a:bodyPr/>
                    <a:lstStyle/>
                    <a:p>
                      <a:endParaRPr lang="de-DE" dirty="0"/>
                    </a:p>
                  </a:txBody>
                  <a:tcPr>
                    <a:solidFill>
                      <a:srgbClr val="DFF7F1"/>
                    </a:solidFill>
                  </a:tcPr>
                </a:tc>
                <a:tc>
                  <a:txBody>
                    <a:bodyPr/>
                    <a:lstStyle/>
                    <a:p>
                      <a:endParaRPr lang="de-DE" dirty="0"/>
                    </a:p>
                  </a:txBody>
                  <a:tcPr>
                    <a:solidFill>
                      <a:srgbClr val="DFF7F1"/>
                    </a:solidFill>
                  </a:tcPr>
                </a:tc>
                <a:tc>
                  <a:txBody>
                    <a:bodyPr/>
                    <a:lstStyle/>
                    <a:p>
                      <a:endParaRPr lang="de-DE" dirty="0"/>
                    </a:p>
                  </a:txBody>
                  <a:tcPr>
                    <a:solidFill>
                      <a:srgbClr val="DFF7F1"/>
                    </a:solidFill>
                  </a:tcPr>
                </a:tc>
                <a:extLst>
                  <a:ext uri="{0D108BD9-81ED-4DB2-BD59-A6C34878D82A}">
                    <a16:rowId xmlns:a16="http://schemas.microsoft.com/office/drawing/2014/main" val="4215888452"/>
                  </a:ext>
                </a:extLst>
              </a:tr>
              <a:tr h="370840">
                <a:tc>
                  <a:txBody>
                    <a:bodyPr/>
                    <a:lstStyle/>
                    <a:p>
                      <a:r>
                        <a:rPr lang="de-DE" dirty="0"/>
                        <a:t>… ist abwechslungsreich.</a:t>
                      </a:r>
                    </a:p>
                    <a:p>
                      <a:endParaRPr lang="de-DE" sz="1200" dirty="0"/>
                    </a:p>
                  </a:txBody>
                  <a:tcPr>
                    <a:solidFill>
                      <a:srgbClr val="62BAB0"/>
                    </a:solidFill>
                  </a:tcPr>
                </a:tc>
                <a:tc>
                  <a:txBody>
                    <a:bodyPr/>
                    <a:lstStyle/>
                    <a:p>
                      <a:endParaRPr lang="de-DE" dirty="0"/>
                    </a:p>
                  </a:txBody>
                  <a:tcPr>
                    <a:solidFill>
                      <a:srgbClr val="F4FEFD"/>
                    </a:solidFill>
                  </a:tcPr>
                </a:tc>
                <a:tc>
                  <a:txBody>
                    <a:bodyPr/>
                    <a:lstStyle/>
                    <a:p>
                      <a:endParaRPr lang="de-DE" dirty="0"/>
                    </a:p>
                  </a:txBody>
                  <a:tcPr>
                    <a:solidFill>
                      <a:srgbClr val="F4FEFD"/>
                    </a:solidFill>
                  </a:tcPr>
                </a:tc>
                <a:tc>
                  <a:txBody>
                    <a:bodyPr/>
                    <a:lstStyle/>
                    <a:p>
                      <a:endParaRPr lang="de-DE" dirty="0"/>
                    </a:p>
                  </a:txBody>
                  <a:tcPr>
                    <a:solidFill>
                      <a:srgbClr val="F4FEFD"/>
                    </a:solidFill>
                  </a:tcPr>
                </a:tc>
                <a:tc>
                  <a:txBody>
                    <a:bodyPr/>
                    <a:lstStyle/>
                    <a:p>
                      <a:endParaRPr lang="de-DE" dirty="0"/>
                    </a:p>
                  </a:txBody>
                  <a:tcPr>
                    <a:solidFill>
                      <a:srgbClr val="F4FEFD"/>
                    </a:solidFill>
                  </a:tcPr>
                </a:tc>
                <a:extLst>
                  <a:ext uri="{0D108BD9-81ED-4DB2-BD59-A6C34878D82A}">
                    <a16:rowId xmlns:a16="http://schemas.microsoft.com/office/drawing/2014/main" val="1499307431"/>
                  </a:ext>
                </a:extLst>
              </a:tr>
            </a:tbl>
          </a:graphicData>
        </a:graphic>
      </p:graphicFrame>
      <p:sp>
        <p:nvSpPr>
          <p:cNvPr id="10" name="Textfeld 9">
            <a:extLst>
              <a:ext uri="{FF2B5EF4-FFF2-40B4-BE49-F238E27FC236}">
                <a16:creationId xmlns:a16="http://schemas.microsoft.com/office/drawing/2014/main" id="{862487B2-565B-2921-DE6A-216B57B40AF1}"/>
              </a:ext>
            </a:extLst>
          </p:cNvPr>
          <p:cNvSpPr txBox="1"/>
          <p:nvPr/>
        </p:nvSpPr>
        <p:spPr>
          <a:xfrm>
            <a:off x="7180397" y="6580342"/>
            <a:ext cx="1667444" cy="246221"/>
          </a:xfrm>
          <a:prstGeom prst="rect">
            <a:avLst/>
          </a:prstGeom>
          <a:noFill/>
        </p:spPr>
        <p:txBody>
          <a:bodyPr wrap="none" rtlCol="0">
            <a:spAutoFit/>
          </a:bodyPr>
          <a:lstStyle/>
          <a:p>
            <a:r>
              <a:rPr lang="de-DE" sz="1000" dirty="0"/>
              <a:t>Entwickelt von Edda Meister</a:t>
            </a:r>
          </a:p>
        </p:txBody>
      </p:sp>
      <p:pic>
        <p:nvPicPr>
          <p:cNvPr id="17" name="Grafik 16">
            <a:extLst>
              <a:ext uri="{FF2B5EF4-FFF2-40B4-BE49-F238E27FC236}">
                <a16:creationId xmlns:a16="http://schemas.microsoft.com/office/drawing/2014/main" id="{F23F5141-6964-7CF6-1D5E-3B72CD46B697}"/>
              </a:ext>
            </a:extLst>
          </p:cNvPr>
          <p:cNvPicPr>
            <a:picLocks noChangeAspect="1"/>
          </p:cNvPicPr>
          <p:nvPr/>
        </p:nvPicPr>
        <p:blipFill>
          <a:blip r:embed="rId4"/>
          <a:stretch>
            <a:fillRect/>
          </a:stretch>
        </p:blipFill>
        <p:spPr>
          <a:xfrm>
            <a:off x="8817412" y="6508878"/>
            <a:ext cx="227570" cy="317685"/>
          </a:xfrm>
          <a:prstGeom prst="rect">
            <a:avLst/>
          </a:prstGeom>
        </p:spPr>
      </p:pic>
      <p:pic>
        <p:nvPicPr>
          <p:cNvPr id="18" name="Grafik 17">
            <a:extLst>
              <a:ext uri="{FF2B5EF4-FFF2-40B4-BE49-F238E27FC236}">
                <a16:creationId xmlns:a16="http://schemas.microsoft.com/office/drawing/2014/main" id="{5910B2DD-029E-B805-D212-A952A749C42A}"/>
              </a:ext>
            </a:extLst>
          </p:cNvPr>
          <p:cNvPicPr>
            <a:picLocks noChangeAspect="1"/>
          </p:cNvPicPr>
          <p:nvPr/>
        </p:nvPicPr>
        <p:blipFill rotWithShape="1">
          <a:blip r:embed="rId5">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9" name="Grafik 18">
            <a:extLst>
              <a:ext uri="{FF2B5EF4-FFF2-40B4-BE49-F238E27FC236}">
                <a16:creationId xmlns:a16="http://schemas.microsoft.com/office/drawing/2014/main" id="{76D18B38-148A-8142-DA36-5C442E0D008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20" name="Grafik 19">
            <a:extLst>
              <a:ext uri="{FF2B5EF4-FFF2-40B4-BE49-F238E27FC236}">
                <a16:creationId xmlns:a16="http://schemas.microsoft.com/office/drawing/2014/main" id="{1E523C3F-7977-ACE5-397E-510FA2DB9DCE}"/>
              </a:ext>
            </a:extLst>
          </p:cNvPr>
          <p:cNvPicPr>
            <a:picLocks noChangeAspect="1"/>
          </p:cNvPicPr>
          <p:nvPr/>
        </p:nvPicPr>
        <p:blipFill>
          <a:blip r:embed="rId7"/>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41822393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feld 3">
            <a:extLst>
              <a:ext uri="{FF2B5EF4-FFF2-40B4-BE49-F238E27FC236}">
                <a16:creationId xmlns:a16="http://schemas.microsoft.com/office/drawing/2014/main" id="{451D9676-A643-B289-E437-5D3D07DE2B55}"/>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pic>
        <p:nvPicPr>
          <p:cNvPr id="9" name="Grafik 8">
            <a:extLst>
              <a:ext uri="{FF2B5EF4-FFF2-40B4-BE49-F238E27FC236}">
                <a16:creationId xmlns:a16="http://schemas.microsoft.com/office/drawing/2014/main" id="{BA82CC7F-5A46-9235-47DF-3A127318B149}"/>
              </a:ext>
            </a:extLst>
          </p:cNvPr>
          <p:cNvPicPr>
            <a:picLocks noChangeAspect="1"/>
          </p:cNvPicPr>
          <p:nvPr/>
        </p:nvPicPr>
        <p:blipFill>
          <a:blip r:embed="rId3"/>
          <a:srcRect t="30582"/>
          <a:stretch/>
        </p:blipFill>
        <p:spPr>
          <a:xfrm>
            <a:off x="9779468" y="610371"/>
            <a:ext cx="2417377" cy="1874115"/>
          </a:xfrm>
          <a:prstGeom prst="rect">
            <a:avLst/>
          </a:prstGeom>
        </p:spPr>
      </p:pic>
      <p:sp>
        <p:nvSpPr>
          <p:cNvPr id="7" name="Textfeld 6">
            <a:extLst>
              <a:ext uri="{FF2B5EF4-FFF2-40B4-BE49-F238E27FC236}">
                <a16:creationId xmlns:a16="http://schemas.microsoft.com/office/drawing/2014/main" id="{2FB669EE-28AF-EAC6-4B97-35B765402F57}"/>
              </a:ext>
            </a:extLst>
          </p:cNvPr>
          <p:cNvSpPr txBox="1"/>
          <p:nvPr/>
        </p:nvSpPr>
        <p:spPr>
          <a:xfrm>
            <a:off x="531544" y="1853647"/>
            <a:ext cx="9247924" cy="461665"/>
          </a:xfrm>
          <a:prstGeom prst="rect">
            <a:avLst/>
          </a:prstGeom>
          <a:solidFill>
            <a:srgbClr val="DFF7F1"/>
          </a:solidFill>
        </p:spPr>
        <p:txBody>
          <a:bodyPr wrap="square">
            <a:spAutoFit/>
          </a:bodyPr>
          <a:lstStyle/>
          <a:p>
            <a:pPr algn="ctr"/>
            <a:r>
              <a:rPr lang="de-DE" sz="2400" dirty="0"/>
              <a:t>Welche Ernährungsweisen fördern oder belasten das Darmmikrobiom?</a:t>
            </a:r>
          </a:p>
        </p:txBody>
      </p:sp>
      <p:sp>
        <p:nvSpPr>
          <p:cNvPr id="11" name="Titel 1">
            <a:extLst>
              <a:ext uri="{FF2B5EF4-FFF2-40B4-BE49-F238E27FC236}">
                <a16:creationId xmlns:a16="http://schemas.microsoft.com/office/drawing/2014/main" id="{AD9B731A-5571-935B-DB40-5278E270D36E}"/>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3 Wir sind viele – Das Mikrobiom</a:t>
            </a:r>
          </a:p>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3.4 Du bist, was du isst - Darmmikrobiom &amp; Ernährung</a:t>
            </a:r>
          </a:p>
        </p:txBody>
      </p:sp>
      <p:graphicFrame>
        <p:nvGraphicFramePr>
          <p:cNvPr id="2" name="Tabelle 1">
            <a:extLst>
              <a:ext uri="{FF2B5EF4-FFF2-40B4-BE49-F238E27FC236}">
                <a16:creationId xmlns:a16="http://schemas.microsoft.com/office/drawing/2014/main" id="{AB6FF1B4-2093-6D21-FC86-72CD3A7F640F}"/>
              </a:ext>
            </a:extLst>
          </p:cNvPr>
          <p:cNvGraphicFramePr>
            <a:graphicFrameLocks noGrp="1"/>
          </p:cNvGraphicFramePr>
          <p:nvPr>
            <p:extLst>
              <p:ext uri="{D42A27DB-BD31-4B8C-83A1-F6EECF244321}">
                <p14:modId xmlns:p14="http://schemas.microsoft.com/office/powerpoint/2010/main" val="732088674"/>
              </p:ext>
            </p:extLst>
          </p:nvPr>
        </p:nvGraphicFramePr>
        <p:xfrm>
          <a:off x="778941" y="2501851"/>
          <a:ext cx="10654212" cy="3891280"/>
        </p:xfrm>
        <a:graphic>
          <a:graphicData uri="http://schemas.openxmlformats.org/drawingml/2006/table">
            <a:tbl>
              <a:tblPr firstRow="1" bandRow="1">
                <a:tableStyleId>{F5AB1C69-6EDB-4FF4-983F-18BD219EF322}</a:tableStyleId>
              </a:tblPr>
              <a:tblGrid>
                <a:gridCol w="6120000">
                  <a:extLst>
                    <a:ext uri="{9D8B030D-6E8A-4147-A177-3AD203B41FA5}">
                      <a16:colId xmlns:a16="http://schemas.microsoft.com/office/drawing/2014/main" val="400345620"/>
                    </a:ext>
                  </a:extLst>
                </a:gridCol>
                <a:gridCol w="4534212">
                  <a:extLst>
                    <a:ext uri="{9D8B030D-6E8A-4147-A177-3AD203B41FA5}">
                      <a16:colId xmlns:a16="http://schemas.microsoft.com/office/drawing/2014/main" val="1285985459"/>
                    </a:ext>
                  </a:extLst>
                </a:gridCol>
              </a:tblGrid>
              <a:tr h="370840">
                <a:tc>
                  <a:txBody>
                    <a:bodyPr/>
                    <a:lstStyle/>
                    <a:p>
                      <a:r>
                        <a:rPr lang="de-DE" dirty="0">
                          <a:solidFill>
                            <a:schemeClr val="tx1"/>
                          </a:solidFill>
                        </a:rPr>
                        <a:t>Die Ernährung…</a:t>
                      </a:r>
                    </a:p>
                  </a:txBody>
                  <a:tcPr>
                    <a:solidFill>
                      <a:srgbClr val="F7D2D1"/>
                    </a:solidFill>
                  </a:tcPr>
                </a:tc>
                <a:tc>
                  <a:txBody>
                    <a:bodyPr/>
                    <a:lstStyle/>
                    <a:p>
                      <a:pPr algn="ctr"/>
                      <a:endParaRPr lang="de-DE" dirty="0">
                        <a:solidFill>
                          <a:schemeClr val="tx1"/>
                        </a:solidFill>
                      </a:endParaRPr>
                    </a:p>
                  </a:txBody>
                  <a:tcPr>
                    <a:solidFill>
                      <a:srgbClr val="F7D2D1"/>
                    </a:solidFill>
                  </a:tcPr>
                </a:tc>
                <a:extLst>
                  <a:ext uri="{0D108BD9-81ED-4DB2-BD59-A6C34878D82A}">
                    <a16:rowId xmlns:a16="http://schemas.microsoft.com/office/drawing/2014/main" val="1443139953"/>
                  </a:ext>
                </a:extLst>
              </a:tr>
              <a:tr h="370840">
                <a:tc>
                  <a:txBody>
                    <a:bodyPr/>
                    <a:lstStyle/>
                    <a:p>
                      <a:r>
                        <a:rPr lang="de-DE" sz="1300" dirty="0"/>
                        <a:t>… enthält viele ballaststoffreiche Lebensmittel.</a:t>
                      </a:r>
                    </a:p>
                    <a:p>
                      <a:endParaRPr lang="de-DE" sz="1300" dirty="0"/>
                    </a:p>
                  </a:txBody>
                  <a:tcPr>
                    <a:solidFill>
                      <a:srgbClr val="F7D2D1"/>
                    </a:solidFill>
                  </a:tcPr>
                </a:tc>
                <a:tc>
                  <a:txBody>
                    <a:bodyPr/>
                    <a:lstStyle/>
                    <a:p>
                      <a:r>
                        <a:rPr lang="de-DE" sz="1300" dirty="0"/>
                        <a:t>Liefern Substrate für viele Darmmikroorganismen</a:t>
                      </a:r>
                    </a:p>
                  </a:txBody>
                  <a:tcPr>
                    <a:solidFill>
                      <a:schemeClr val="bg1">
                        <a:lumMod val="95000"/>
                      </a:schemeClr>
                    </a:solidFill>
                  </a:tcPr>
                </a:tc>
                <a:extLst>
                  <a:ext uri="{0D108BD9-81ED-4DB2-BD59-A6C34878D82A}">
                    <a16:rowId xmlns:a16="http://schemas.microsoft.com/office/drawing/2014/main" val="649152055"/>
                  </a:ext>
                </a:extLst>
              </a:tr>
              <a:tr h="370840">
                <a:tc>
                  <a:txBody>
                    <a:bodyPr/>
                    <a:lstStyle/>
                    <a:p>
                      <a:r>
                        <a:rPr lang="de-DE" sz="1300" dirty="0"/>
                        <a:t>… enthält viele pflanzliche Lebensmittel.</a:t>
                      </a:r>
                    </a:p>
                    <a:p>
                      <a:endParaRPr lang="de-DE" sz="1300" dirty="0"/>
                    </a:p>
                  </a:txBody>
                  <a:tcPr>
                    <a:solidFill>
                      <a:srgbClr val="F7D2D1"/>
                    </a:solidFill>
                  </a:tcPr>
                </a:tc>
                <a:tc>
                  <a:txBody>
                    <a:bodyPr/>
                    <a:lstStyle/>
                    <a:p>
                      <a:r>
                        <a:rPr lang="de-DE" sz="1300" dirty="0"/>
                        <a:t>Unterschiedliche Nahrungsquellen für unterschiedliche Mikroorganismen</a:t>
                      </a:r>
                    </a:p>
                  </a:txBody>
                  <a:tcPr>
                    <a:solidFill>
                      <a:srgbClr val="FDF1F1"/>
                    </a:solidFill>
                  </a:tcPr>
                </a:tc>
                <a:extLst>
                  <a:ext uri="{0D108BD9-81ED-4DB2-BD59-A6C34878D82A}">
                    <a16:rowId xmlns:a16="http://schemas.microsoft.com/office/drawing/2014/main" val="278576670"/>
                  </a:ext>
                </a:extLst>
              </a:tr>
              <a:tr h="370840">
                <a:tc>
                  <a:txBody>
                    <a:bodyPr/>
                    <a:lstStyle/>
                    <a:p>
                      <a:r>
                        <a:rPr lang="de-DE" sz="1300" dirty="0"/>
                        <a:t>… enthält viele stark verarbeitete Lebensmittel.</a:t>
                      </a:r>
                    </a:p>
                    <a:p>
                      <a:endParaRPr lang="de-DE" sz="1300" dirty="0"/>
                    </a:p>
                  </a:txBody>
                  <a:tcPr>
                    <a:solidFill>
                      <a:srgbClr val="F7D2D1"/>
                    </a:solidFill>
                  </a:tcPr>
                </a:tc>
                <a:tc>
                  <a:txBody>
                    <a:bodyPr/>
                    <a:lstStyle/>
                    <a:p>
                      <a:r>
                        <a:rPr lang="de-DE" sz="1300" dirty="0"/>
                        <a:t>Können bei hoher und häufiger Aufnahme mit einer ungünstigeren Ernährungsqualität einhergehen</a:t>
                      </a:r>
                    </a:p>
                  </a:txBody>
                  <a:tcPr>
                    <a:solidFill>
                      <a:schemeClr val="bg1">
                        <a:lumMod val="95000"/>
                      </a:schemeClr>
                    </a:solidFill>
                  </a:tcPr>
                </a:tc>
                <a:extLst>
                  <a:ext uri="{0D108BD9-81ED-4DB2-BD59-A6C34878D82A}">
                    <a16:rowId xmlns:a16="http://schemas.microsoft.com/office/drawing/2014/main" val="2965624550"/>
                  </a:ext>
                </a:extLst>
              </a:tr>
              <a:tr h="370840">
                <a:tc>
                  <a:txBody>
                    <a:bodyPr/>
                    <a:lstStyle/>
                    <a:p>
                      <a:r>
                        <a:rPr lang="de-DE" sz="1300" dirty="0"/>
                        <a:t>… enthält viel Zucker.</a:t>
                      </a:r>
                    </a:p>
                    <a:p>
                      <a:endParaRPr lang="de-DE" sz="1300" dirty="0"/>
                    </a:p>
                  </a:txBody>
                  <a:tcPr>
                    <a:solidFill>
                      <a:srgbClr val="F7D2D1"/>
                    </a:solidFill>
                  </a:tcPr>
                </a:tc>
                <a:tc>
                  <a:txBody>
                    <a:bodyPr/>
                    <a:lstStyle/>
                    <a:p>
                      <a:r>
                        <a:rPr lang="de-DE" sz="1300" dirty="0"/>
                        <a:t>Bestandteil der Ernährungszusammensetzung, bei hoher Aufnahme wenig Beitrag zur pflanzlichen Vielfalt/Ballaststoffzufuhr</a:t>
                      </a:r>
                    </a:p>
                  </a:txBody>
                  <a:tcPr>
                    <a:solidFill>
                      <a:srgbClr val="FDF1F1"/>
                    </a:solidFill>
                  </a:tcPr>
                </a:tc>
                <a:extLst>
                  <a:ext uri="{0D108BD9-81ED-4DB2-BD59-A6C34878D82A}">
                    <a16:rowId xmlns:a16="http://schemas.microsoft.com/office/drawing/2014/main" val="2865429040"/>
                  </a:ext>
                </a:extLst>
              </a:tr>
              <a:tr h="370840">
                <a:tc>
                  <a:txBody>
                    <a:bodyPr/>
                    <a:lstStyle/>
                    <a:p>
                      <a:r>
                        <a:rPr lang="de-DE" sz="1300" dirty="0"/>
                        <a:t>… enthält viel tierische Lebensmittel.</a:t>
                      </a:r>
                    </a:p>
                    <a:p>
                      <a:endParaRPr lang="de-DE" sz="1300" dirty="0"/>
                    </a:p>
                  </a:txBody>
                  <a:tcPr>
                    <a:solidFill>
                      <a:srgbClr val="F7D2D1"/>
                    </a:solidFill>
                  </a:tcPr>
                </a:tc>
                <a:tc>
                  <a:txBody>
                    <a:bodyPr/>
                    <a:lstStyle/>
                    <a:p>
                      <a:r>
                        <a:rPr lang="de-DE" sz="1300" dirty="0"/>
                        <a:t>Können das Ernährungsmuster prägen; Bedeutung hängt vom gesamten Speiseplan ab</a:t>
                      </a:r>
                    </a:p>
                  </a:txBody>
                  <a:tcPr>
                    <a:solidFill>
                      <a:schemeClr val="bg1">
                        <a:lumMod val="95000"/>
                      </a:schemeClr>
                    </a:solidFill>
                  </a:tcPr>
                </a:tc>
                <a:extLst>
                  <a:ext uri="{0D108BD9-81ED-4DB2-BD59-A6C34878D82A}">
                    <a16:rowId xmlns:a16="http://schemas.microsoft.com/office/drawing/2014/main" val="4215888452"/>
                  </a:ext>
                </a:extLst>
              </a:tr>
              <a:tr h="370840">
                <a:tc>
                  <a:txBody>
                    <a:bodyPr/>
                    <a:lstStyle/>
                    <a:p>
                      <a:r>
                        <a:rPr lang="de-DE" sz="1300" dirty="0"/>
                        <a:t>… ist abwechslungsreich.</a:t>
                      </a:r>
                    </a:p>
                    <a:p>
                      <a:endParaRPr lang="de-DE" sz="1300" dirty="0"/>
                    </a:p>
                  </a:txBody>
                  <a:tcPr>
                    <a:solidFill>
                      <a:srgbClr val="F7D2D1"/>
                    </a:solidFill>
                  </a:tcPr>
                </a:tc>
                <a:tc>
                  <a:txBody>
                    <a:bodyPr/>
                    <a:lstStyle/>
                    <a:p>
                      <a:r>
                        <a:rPr lang="de-DE" sz="1300" dirty="0"/>
                        <a:t>Eine abwechslungsreiche Ernährung stellt der </a:t>
                      </a:r>
                      <a:r>
                        <a:rPr lang="de-DE" sz="1300" dirty="0" err="1"/>
                        <a:t>Darmmikrobiota</a:t>
                      </a:r>
                      <a:r>
                        <a:rPr lang="de-DE" sz="1300" dirty="0"/>
                        <a:t> unterschiedliche Nahrungsquellen zur Verfügung und kann dadurch eine vielfältige Gemeinschaft von Mikroorganismen unterstützen.</a:t>
                      </a:r>
                    </a:p>
                  </a:txBody>
                  <a:tcPr>
                    <a:solidFill>
                      <a:srgbClr val="FDF1F1"/>
                    </a:solidFill>
                  </a:tcPr>
                </a:tc>
                <a:extLst>
                  <a:ext uri="{0D108BD9-81ED-4DB2-BD59-A6C34878D82A}">
                    <a16:rowId xmlns:a16="http://schemas.microsoft.com/office/drawing/2014/main" val="1499307431"/>
                  </a:ext>
                </a:extLst>
              </a:tr>
            </a:tbl>
          </a:graphicData>
        </a:graphic>
      </p:graphicFrame>
      <p:sp>
        <p:nvSpPr>
          <p:cNvPr id="10" name="Textfeld 9">
            <a:extLst>
              <a:ext uri="{FF2B5EF4-FFF2-40B4-BE49-F238E27FC236}">
                <a16:creationId xmlns:a16="http://schemas.microsoft.com/office/drawing/2014/main" id="{862487B2-565B-2921-DE6A-216B57B40AF1}"/>
              </a:ext>
            </a:extLst>
          </p:cNvPr>
          <p:cNvSpPr txBox="1"/>
          <p:nvPr/>
        </p:nvSpPr>
        <p:spPr>
          <a:xfrm>
            <a:off x="7180397" y="6580342"/>
            <a:ext cx="1667444" cy="246221"/>
          </a:xfrm>
          <a:prstGeom prst="rect">
            <a:avLst/>
          </a:prstGeom>
          <a:noFill/>
        </p:spPr>
        <p:txBody>
          <a:bodyPr wrap="none" rtlCol="0">
            <a:spAutoFit/>
          </a:bodyPr>
          <a:lstStyle/>
          <a:p>
            <a:r>
              <a:rPr lang="de-DE" sz="1000" dirty="0"/>
              <a:t>Entwickelt von Edda Meister</a:t>
            </a:r>
          </a:p>
        </p:txBody>
      </p:sp>
      <p:pic>
        <p:nvPicPr>
          <p:cNvPr id="17" name="Grafik 16">
            <a:extLst>
              <a:ext uri="{FF2B5EF4-FFF2-40B4-BE49-F238E27FC236}">
                <a16:creationId xmlns:a16="http://schemas.microsoft.com/office/drawing/2014/main" id="{F23F5141-6964-7CF6-1D5E-3B72CD46B697}"/>
              </a:ext>
            </a:extLst>
          </p:cNvPr>
          <p:cNvPicPr>
            <a:picLocks noChangeAspect="1"/>
          </p:cNvPicPr>
          <p:nvPr/>
        </p:nvPicPr>
        <p:blipFill>
          <a:blip r:embed="rId4"/>
          <a:stretch>
            <a:fillRect/>
          </a:stretch>
        </p:blipFill>
        <p:spPr>
          <a:xfrm>
            <a:off x="8817412" y="6508878"/>
            <a:ext cx="227570" cy="317685"/>
          </a:xfrm>
          <a:prstGeom prst="rect">
            <a:avLst/>
          </a:prstGeom>
        </p:spPr>
      </p:pic>
      <p:pic>
        <p:nvPicPr>
          <p:cNvPr id="18" name="Grafik 17">
            <a:extLst>
              <a:ext uri="{FF2B5EF4-FFF2-40B4-BE49-F238E27FC236}">
                <a16:creationId xmlns:a16="http://schemas.microsoft.com/office/drawing/2014/main" id="{5910B2DD-029E-B805-D212-A952A749C42A}"/>
              </a:ext>
            </a:extLst>
          </p:cNvPr>
          <p:cNvPicPr>
            <a:picLocks noChangeAspect="1"/>
          </p:cNvPicPr>
          <p:nvPr/>
        </p:nvPicPr>
        <p:blipFill rotWithShape="1">
          <a:blip r:embed="rId5">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9" name="Grafik 18">
            <a:extLst>
              <a:ext uri="{FF2B5EF4-FFF2-40B4-BE49-F238E27FC236}">
                <a16:creationId xmlns:a16="http://schemas.microsoft.com/office/drawing/2014/main" id="{76D18B38-148A-8142-DA36-5C442E0D008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20" name="Grafik 19">
            <a:extLst>
              <a:ext uri="{FF2B5EF4-FFF2-40B4-BE49-F238E27FC236}">
                <a16:creationId xmlns:a16="http://schemas.microsoft.com/office/drawing/2014/main" id="{1E523C3F-7977-ACE5-397E-510FA2DB9DCE}"/>
              </a:ext>
            </a:extLst>
          </p:cNvPr>
          <p:cNvPicPr>
            <a:picLocks noChangeAspect="1"/>
          </p:cNvPicPr>
          <p:nvPr/>
        </p:nvPicPr>
        <p:blipFill>
          <a:blip r:embed="rId7"/>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16706471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feld 3">
            <a:extLst>
              <a:ext uri="{FF2B5EF4-FFF2-40B4-BE49-F238E27FC236}">
                <a16:creationId xmlns:a16="http://schemas.microsoft.com/office/drawing/2014/main" id="{451D9676-A643-B289-E437-5D3D07DE2B55}"/>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sp>
        <p:nvSpPr>
          <p:cNvPr id="11" name="Titel 1">
            <a:extLst>
              <a:ext uri="{FF2B5EF4-FFF2-40B4-BE49-F238E27FC236}">
                <a16:creationId xmlns:a16="http://schemas.microsoft.com/office/drawing/2014/main" id="{AD9B731A-5571-935B-DB40-5278E270D36E}"/>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3 Wir sind viele – Das Mikrobiom</a:t>
            </a:r>
          </a:p>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3.4 Du bist, was du isst - Darmmikrobiom &amp; Ernährung</a:t>
            </a:r>
          </a:p>
        </p:txBody>
      </p:sp>
      <p:sp>
        <p:nvSpPr>
          <p:cNvPr id="24" name="Rechteck 23">
            <a:extLst>
              <a:ext uri="{FF2B5EF4-FFF2-40B4-BE49-F238E27FC236}">
                <a16:creationId xmlns:a16="http://schemas.microsoft.com/office/drawing/2014/main" id="{B2EA0453-4E64-423C-8F31-5530FEA28514}"/>
              </a:ext>
            </a:extLst>
          </p:cNvPr>
          <p:cNvSpPr/>
          <p:nvPr/>
        </p:nvSpPr>
        <p:spPr>
          <a:xfrm>
            <a:off x="471034" y="2122368"/>
            <a:ext cx="11290517" cy="4330841"/>
          </a:xfrm>
          <a:prstGeom prst="rect">
            <a:avLst/>
          </a:prstGeom>
          <a:solidFill>
            <a:schemeClr val="accent1">
              <a:lumMod val="20000"/>
              <a:lumOff val="8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Textfeld 25">
            <a:extLst>
              <a:ext uri="{FF2B5EF4-FFF2-40B4-BE49-F238E27FC236}">
                <a16:creationId xmlns:a16="http://schemas.microsoft.com/office/drawing/2014/main" id="{15D7949C-CEC4-BB4A-1E6E-129BE8A161DA}"/>
              </a:ext>
            </a:extLst>
          </p:cNvPr>
          <p:cNvSpPr txBox="1"/>
          <p:nvPr/>
        </p:nvSpPr>
        <p:spPr>
          <a:xfrm>
            <a:off x="1542279" y="2133029"/>
            <a:ext cx="10219272" cy="4367093"/>
          </a:xfrm>
          <a:prstGeom prst="rect">
            <a:avLst/>
          </a:prstGeom>
          <a:noFill/>
          <a:ln>
            <a:noFill/>
          </a:ln>
        </p:spPr>
        <p:txBody>
          <a:bodyPr wrap="square">
            <a:spAutoFit/>
          </a:bodyPr>
          <a:lstStyle/>
          <a:p>
            <a:r>
              <a:rPr lang="de-DE" sz="3200" dirty="0"/>
              <a:t>Aufgabe: </a:t>
            </a:r>
            <a:r>
              <a:rPr lang="de-DE" sz="3200" kern="100" dirty="0">
                <a:effectLst/>
                <a:ea typeface="Aptos" panose="020B0004020202020204" pitchFamily="34" charset="0"/>
                <a:cs typeface="Calibri" panose="020F0502020204030204" pitchFamily="34" charset="0"/>
              </a:rPr>
              <a:t>Analyse der Ernährungstagebücher</a:t>
            </a:r>
            <a:endParaRPr lang="de-DE" sz="3200" kern="100" dirty="0">
              <a:effectLst/>
              <a:ea typeface="Aptos" panose="020B0004020202020204" pitchFamily="34" charset="0"/>
              <a:cs typeface="Times New Roman" panose="02020603050405020304" pitchFamily="18" charset="0"/>
            </a:endParaRPr>
          </a:p>
          <a:p>
            <a:pPr algn="just">
              <a:lnSpc>
                <a:spcPct val="115000"/>
              </a:lnSpc>
              <a:spcAft>
                <a:spcPts val="800"/>
              </a:spcAft>
            </a:pPr>
            <a:r>
              <a:rPr lang="de-DE" sz="1800" b="1" kern="100" dirty="0">
                <a:effectLst/>
                <a:latin typeface="Calibri" panose="020F0502020204030204" pitchFamily="34" charset="0"/>
                <a:ea typeface="Aptos" panose="020B0004020202020204" pitchFamily="34" charset="0"/>
                <a:cs typeface="Calibri" panose="020F0502020204030204" pitchFamily="34" charset="0"/>
              </a:rPr>
              <a:t>Bewertung mit dem Raster</a:t>
            </a:r>
            <a:endParaRPr lang="de-DE" sz="1800" kern="100" dirty="0">
              <a:effectLst/>
              <a:latin typeface="Calibri" panose="020F0502020204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mj-lt"/>
              <a:buAutoNum type="alphaLcPeriod"/>
            </a:pPr>
            <a:r>
              <a:rPr lang="de-DE" sz="1800" kern="100" dirty="0">
                <a:effectLst/>
                <a:latin typeface="Calibri" panose="020F0502020204030204" pitchFamily="34" charset="0"/>
                <a:ea typeface="Aptos" panose="020B0004020202020204" pitchFamily="34" charset="0"/>
                <a:cs typeface="Calibri" panose="020F0502020204030204" pitchFamily="34" charset="0"/>
              </a:rPr>
              <a:t>Analysiert euer Ernährungstagebuch mithilfe des gemeinsam erarbeiteten Bewertungsrasters oben und setzt passende Kreuzchen in den jeweiligen Kategorien. </a:t>
            </a:r>
            <a:endParaRPr lang="de-DE" sz="1800" kern="100" dirty="0">
              <a:effectLst/>
              <a:latin typeface="Calibri" panose="020F0502020204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de-DE" sz="1800" b="1" kern="100" dirty="0">
                <a:effectLst/>
                <a:latin typeface="Calibri" panose="020F0502020204030204" pitchFamily="34" charset="0"/>
                <a:ea typeface="Aptos" panose="020B0004020202020204" pitchFamily="34" charset="0"/>
                <a:cs typeface="Calibri" panose="020F0502020204030204" pitchFamily="34" charset="0"/>
              </a:rPr>
              <a:t>Auswertung</a:t>
            </a:r>
            <a:endParaRPr lang="de-DE" sz="1800" kern="100" dirty="0">
              <a:effectLst/>
              <a:latin typeface="Calibri" panose="020F0502020204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mj-lt"/>
              <a:buAutoNum type="alphaLcPeriod"/>
            </a:pPr>
            <a:r>
              <a:rPr lang="de-DE" sz="1800" kern="100" dirty="0">
                <a:effectLst/>
                <a:latin typeface="Calibri" panose="020F0502020204030204" pitchFamily="34" charset="0"/>
                <a:ea typeface="Aptos" panose="020B0004020202020204" pitchFamily="34" charset="0"/>
                <a:cs typeface="Calibri" panose="020F0502020204030204" pitchFamily="34" charset="0"/>
              </a:rPr>
              <a:t>Leitet aus eurer Bewertung ab, welche Auswirkungen diese Ernährungsweise auf das Darmmikrobiom haben kann (z. B. Diversität, Homöostase/Dysbiose).</a:t>
            </a:r>
            <a:endParaRPr lang="de-DE" sz="1800" kern="100" dirty="0">
              <a:effectLst/>
              <a:latin typeface="Calibri" panose="020F0502020204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de-DE" sz="1800" b="1" kern="100" dirty="0">
                <a:effectLst/>
                <a:latin typeface="Calibri" panose="020F0502020204030204" pitchFamily="34" charset="0"/>
                <a:ea typeface="Aptos" panose="020B0004020202020204" pitchFamily="34" charset="0"/>
                <a:cs typeface="Calibri" panose="020F0502020204030204" pitchFamily="34" charset="0"/>
              </a:rPr>
              <a:t>Begründete Schlussfolgerung</a:t>
            </a:r>
            <a:endParaRPr lang="de-DE" sz="1800" kern="100" dirty="0">
              <a:effectLst/>
              <a:latin typeface="Calibri" panose="020F0502020204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mj-lt"/>
              <a:buAutoNum type="alphaLcPeriod"/>
            </a:pPr>
            <a:r>
              <a:rPr lang="de-DE" sz="1800" kern="100" dirty="0">
                <a:effectLst/>
                <a:latin typeface="Calibri" panose="020F0502020204030204" pitchFamily="34" charset="0"/>
                <a:ea typeface="Aptos" panose="020B0004020202020204" pitchFamily="34" charset="0"/>
                <a:cs typeface="Calibri" panose="020F0502020204030204" pitchFamily="34" charset="0"/>
              </a:rPr>
              <a:t>Formuliert eine kurze fachliche Einschätzung (ca. 3–5 Sätze) darüber, wie sich die Ernährung im Tagebuch vermutlich auf das Darmmikrobiom auswirkt.             </a:t>
            </a:r>
          </a:p>
          <a:p>
            <a:pPr lvl="0" algn="just">
              <a:lnSpc>
                <a:spcPct val="115000"/>
              </a:lnSpc>
              <a:spcAft>
                <a:spcPts val="800"/>
              </a:spcAft>
            </a:pPr>
            <a:r>
              <a:rPr lang="de-DE" kern="100" dirty="0">
                <a:latin typeface="Calibri" panose="020F0502020204030204" pitchFamily="34" charset="0"/>
                <a:ea typeface="Aptos" panose="020B0004020202020204" pitchFamily="34" charset="0"/>
                <a:cs typeface="Calibri" panose="020F0502020204030204" pitchFamily="34" charset="0"/>
              </a:rPr>
              <a:t>     </a:t>
            </a:r>
            <a:r>
              <a:rPr lang="de-DE" sz="1800" kern="100" dirty="0">
                <a:effectLst/>
                <a:latin typeface="Calibri" panose="020F0502020204030204" pitchFamily="34" charset="0"/>
                <a:ea typeface="Aptos" panose="020B0004020202020204" pitchFamily="34" charset="0"/>
                <a:cs typeface="Calibri" panose="020F0502020204030204" pitchFamily="34" charset="0"/>
              </a:rPr>
              <a:t>  Nutzt dabei Begriffe aus dem Infotext (z. B. Diversität, Ballaststoffe, Dysbiose, Homöostase, MACs).</a:t>
            </a:r>
            <a:endParaRPr lang="de-DE" sz="1800" kern="100" dirty="0">
              <a:effectLst/>
              <a:latin typeface="Calibri" panose="020F0502020204030204" pitchFamily="34" charset="0"/>
              <a:ea typeface="Aptos" panose="020B0004020202020204" pitchFamily="34" charset="0"/>
              <a:cs typeface="Times New Roman" panose="02020603050405020304" pitchFamily="18" charset="0"/>
            </a:endParaRPr>
          </a:p>
        </p:txBody>
      </p:sp>
      <p:pic>
        <p:nvPicPr>
          <p:cNvPr id="7" name="Grafik 6">
            <a:extLst>
              <a:ext uri="{FF2B5EF4-FFF2-40B4-BE49-F238E27FC236}">
                <a16:creationId xmlns:a16="http://schemas.microsoft.com/office/drawing/2014/main" id="{AD1835D0-83F2-F569-8407-24C12559667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73149" y="490514"/>
            <a:ext cx="1516732" cy="1511363"/>
          </a:xfrm>
          <a:prstGeom prst="rect">
            <a:avLst/>
          </a:prstGeom>
          <a:noFill/>
        </p:spPr>
      </p:pic>
      <p:sp>
        <p:nvSpPr>
          <p:cNvPr id="9" name="Ellipse 8">
            <a:extLst>
              <a:ext uri="{FF2B5EF4-FFF2-40B4-BE49-F238E27FC236}">
                <a16:creationId xmlns:a16="http://schemas.microsoft.com/office/drawing/2014/main" id="{FD1ABC0E-09A6-6C45-4A9F-029B8DE5221A}"/>
              </a:ext>
            </a:extLst>
          </p:cNvPr>
          <p:cNvSpPr/>
          <p:nvPr/>
        </p:nvSpPr>
        <p:spPr>
          <a:xfrm>
            <a:off x="528079" y="2223328"/>
            <a:ext cx="957155" cy="963251"/>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28575">
            <a:solidFill>
              <a:srgbClr val="DBF9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a16="http://schemas.microsoft.com/office/drawing/2014/main" id="{89F69169-50C7-B245-FD20-E3DF023C1FCC}"/>
              </a:ext>
            </a:extLst>
          </p:cNvPr>
          <p:cNvSpPr txBox="1"/>
          <p:nvPr/>
        </p:nvSpPr>
        <p:spPr>
          <a:xfrm>
            <a:off x="7180397" y="6580342"/>
            <a:ext cx="1667444" cy="246221"/>
          </a:xfrm>
          <a:prstGeom prst="rect">
            <a:avLst/>
          </a:prstGeom>
          <a:noFill/>
        </p:spPr>
        <p:txBody>
          <a:bodyPr wrap="none" rtlCol="0">
            <a:spAutoFit/>
          </a:bodyPr>
          <a:lstStyle/>
          <a:p>
            <a:r>
              <a:rPr lang="de-DE" sz="1000" dirty="0"/>
              <a:t>Entwickelt von Edda Meister</a:t>
            </a:r>
          </a:p>
        </p:txBody>
      </p:sp>
      <p:pic>
        <p:nvPicPr>
          <p:cNvPr id="16" name="Grafik 15">
            <a:extLst>
              <a:ext uri="{FF2B5EF4-FFF2-40B4-BE49-F238E27FC236}">
                <a16:creationId xmlns:a16="http://schemas.microsoft.com/office/drawing/2014/main" id="{7E6A30EF-E59B-CC1D-1968-195125A72640}"/>
              </a:ext>
            </a:extLst>
          </p:cNvPr>
          <p:cNvPicPr>
            <a:picLocks noChangeAspect="1"/>
          </p:cNvPicPr>
          <p:nvPr/>
        </p:nvPicPr>
        <p:blipFill>
          <a:blip r:embed="rId5"/>
          <a:stretch>
            <a:fillRect/>
          </a:stretch>
        </p:blipFill>
        <p:spPr>
          <a:xfrm>
            <a:off x="8817412" y="6508878"/>
            <a:ext cx="227570" cy="317685"/>
          </a:xfrm>
          <a:prstGeom prst="rect">
            <a:avLst/>
          </a:prstGeom>
        </p:spPr>
      </p:pic>
      <p:pic>
        <p:nvPicPr>
          <p:cNvPr id="17" name="Grafik 16">
            <a:extLst>
              <a:ext uri="{FF2B5EF4-FFF2-40B4-BE49-F238E27FC236}">
                <a16:creationId xmlns:a16="http://schemas.microsoft.com/office/drawing/2014/main" id="{0EEE947C-182B-DFD4-01B3-F19630DD8576}"/>
              </a:ext>
            </a:extLst>
          </p:cNvPr>
          <p:cNvPicPr>
            <a:picLocks noChangeAspect="1"/>
          </p:cNvPicPr>
          <p:nvPr/>
        </p:nvPicPr>
        <p:blipFill rotWithShape="1">
          <a:blip r:embed="rId6">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8" name="Grafik 17">
            <a:extLst>
              <a:ext uri="{FF2B5EF4-FFF2-40B4-BE49-F238E27FC236}">
                <a16:creationId xmlns:a16="http://schemas.microsoft.com/office/drawing/2014/main" id="{20F3DAC0-2A52-40C7-EBDE-2430ECB6F7A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19" name="Grafik 18">
            <a:extLst>
              <a:ext uri="{FF2B5EF4-FFF2-40B4-BE49-F238E27FC236}">
                <a16:creationId xmlns:a16="http://schemas.microsoft.com/office/drawing/2014/main" id="{7F30D490-73BE-D5A2-5B1C-95ABA482F165}"/>
              </a:ext>
            </a:extLst>
          </p:cNvPr>
          <p:cNvPicPr>
            <a:picLocks noChangeAspect="1"/>
          </p:cNvPicPr>
          <p:nvPr/>
        </p:nvPicPr>
        <p:blipFill>
          <a:blip r:embed="rId8"/>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9724197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feld 3">
            <a:extLst>
              <a:ext uri="{FF2B5EF4-FFF2-40B4-BE49-F238E27FC236}">
                <a16:creationId xmlns:a16="http://schemas.microsoft.com/office/drawing/2014/main" id="{451D9676-A643-B289-E437-5D3D07DE2B55}"/>
              </a:ext>
            </a:extLst>
          </p:cNvPr>
          <p:cNvSpPr txBox="1"/>
          <p:nvPr/>
        </p:nvSpPr>
        <p:spPr>
          <a:xfrm>
            <a:off x="7600540" y="127793"/>
            <a:ext cx="4161011" cy="276999"/>
          </a:xfrm>
          <a:prstGeom prst="rect">
            <a:avLst/>
          </a:prstGeom>
          <a:noFill/>
        </p:spPr>
        <p:txBody>
          <a:bodyPr wrap="none" rtlCol="0">
            <a:spAutoFit/>
          </a:bodyPr>
          <a:lstStyle/>
          <a:p>
            <a:r>
              <a:rPr lang="de-DE" sz="1200" dirty="0"/>
              <a:t>Gesundheit beginnt im Darm – 3 Wir sind viele – Das Mikrobiom</a:t>
            </a:r>
          </a:p>
        </p:txBody>
      </p:sp>
      <p:pic>
        <p:nvPicPr>
          <p:cNvPr id="9" name="Grafik 8">
            <a:extLst>
              <a:ext uri="{FF2B5EF4-FFF2-40B4-BE49-F238E27FC236}">
                <a16:creationId xmlns:a16="http://schemas.microsoft.com/office/drawing/2014/main" id="{BA82CC7F-5A46-9235-47DF-3A127318B149}"/>
              </a:ext>
            </a:extLst>
          </p:cNvPr>
          <p:cNvPicPr>
            <a:picLocks noChangeAspect="1"/>
          </p:cNvPicPr>
          <p:nvPr/>
        </p:nvPicPr>
        <p:blipFill>
          <a:blip r:embed="rId3"/>
          <a:srcRect t="30582"/>
          <a:stretch/>
        </p:blipFill>
        <p:spPr>
          <a:xfrm>
            <a:off x="1082036" y="2438779"/>
            <a:ext cx="4042858" cy="3134298"/>
          </a:xfrm>
          <a:prstGeom prst="rect">
            <a:avLst/>
          </a:prstGeom>
        </p:spPr>
      </p:pic>
      <p:sp>
        <p:nvSpPr>
          <p:cNvPr id="11" name="Titel 1">
            <a:extLst>
              <a:ext uri="{FF2B5EF4-FFF2-40B4-BE49-F238E27FC236}">
                <a16:creationId xmlns:a16="http://schemas.microsoft.com/office/drawing/2014/main" id="{AD9B731A-5571-935B-DB40-5278E270D36E}"/>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3 Wir sind viele – Das Mikrobiom</a:t>
            </a:r>
          </a:p>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3.4 Du bist, was du isst - Darmmikrobiom &amp; Ernährung</a:t>
            </a:r>
          </a:p>
        </p:txBody>
      </p:sp>
      <p:sp>
        <p:nvSpPr>
          <p:cNvPr id="7" name="Textfeld 6">
            <a:extLst>
              <a:ext uri="{FF2B5EF4-FFF2-40B4-BE49-F238E27FC236}">
                <a16:creationId xmlns:a16="http://schemas.microsoft.com/office/drawing/2014/main" id="{6E96A15F-911B-5809-B900-7438216A6617}"/>
              </a:ext>
            </a:extLst>
          </p:cNvPr>
          <p:cNvSpPr txBox="1"/>
          <p:nvPr/>
        </p:nvSpPr>
        <p:spPr>
          <a:xfrm>
            <a:off x="4863336" y="3243237"/>
            <a:ext cx="6097772" cy="1200329"/>
          </a:xfrm>
          <a:prstGeom prst="rect">
            <a:avLst/>
          </a:prstGeom>
          <a:noFill/>
        </p:spPr>
        <p:txBody>
          <a:bodyPr wrap="square">
            <a:spAutoFit/>
          </a:bodyPr>
          <a:lstStyle/>
          <a:p>
            <a:r>
              <a:rPr lang="de-DE" sz="2400" b="1" dirty="0"/>
              <a:t>Blitzlicht – Abschlussrunde: </a:t>
            </a:r>
          </a:p>
          <a:p>
            <a:r>
              <a:rPr lang="de-DE" sz="2400" dirty="0"/>
              <a:t>Was nehmt ihr aus der heutigen Stunde für euren Alltag mit?</a:t>
            </a:r>
          </a:p>
        </p:txBody>
      </p:sp>
      <p:pic>
        <p:nvPicPr>
          <p:cNvPr id="16" name="Grafik 15">
            <a:extLst>
              <a:ext uri="{FF2B5EF4-FFF2-40B4-BE49-F238E27FC236}">
                <a16:creationId xmlns:a16="http://schemas.microsoft.com/office/drawing/2014/main" id="{9AB0FBEF-9BCC-7184-4C7F-FE221FCC8846}"/>
              </a:ext>
            </a:extLst>
          </p:cNvPr>
          <p:cNvPicPr>
            <a:picLocks noChangeAspect="1"/>
          </p:cNvPicPr>
          <p:nvPr/>
        </p:nvPicPr>
        <p:blipFill>
          <a:blip r:embed="rId4"/>
          <a:stretch>
            <a:fillRect/>
          </a:stretch>
        </p:blipFill>
        <p:spPr>
          <a:xfrm>
            <a:off x="8817412" y="6508878"/>
            <a:ext cx="227570" cy="317685"/>
          </a:xfrm>
          <a:prstGeom prst="rect">
            <a:avLst/>
          </a:prstGeom>
        </p:spPr>
      </p:pic>
      <p:pic>
        <p:nvPicPr>
          <p:cNvPr id="17" name="Grafik 16">
            <a:extLst>
              <a:ext uri="{FF2B5EF4-FFF2-40B4-BE49-F238E27FC236}">
                <a16:creationId xmlns:a16="http://schemas.microsoft.com/office/drawing/2014/main" id="{FA68B573-9EDC-F97F-10B7-D561F6202123}"/>
              </a:ext>
            </a:extLst>
          </p:cNvPr>
          <p:cNvPicPr>
            <a:picLocks noChangeAspect="1"/>
          </p:cNvPicPr>
          <p:nvPr/>
        </p:nvPicPr>
        <p:blipFill rotWithShape="1">
          <a:blip r:embed="rId5">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8" name="Grafik 17">
            <a:extLst>
              <a:ext uri="{FF2B5EF4-FFF2-40B4-BE49-F238E27FC236}">
                <a16:creationId xmlns:a16="http://schemas.microsoft.com/office/drawing/2014/main" id="{E291AC26-DE23-86EB-B070-A912E22BA53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19" name="Grafik 18">
            <a:extLst>
              <a:ext uri="{FF2B5EF4-FFF2-40B4-BE49-F238E27FC236}">
                <a16:creationId xmlns:a16="http://schemas.microsoft.com/office/drawing/2014/main" id="{566DA350-5379-4598-B333-69B7282BB0C2}"/>
              </a:ext>
            </a:extLst>
          </p:cNvPr>
          <p:cNvPicPr>
            <a:picLocks noChangeAspect="1"/>
          </p:cNvPicPr>
          <p:nvPr/>
        </p:nvPicPr>
        <p:blipFill>
          <a:blip r:embed="rId7"/>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4056947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2AADD16D-BDBC-AE5C-138B-EE498BD6F2FB}"/>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500"/>
              </a:spcAft>
              <a:buClrTx/>
              <a:buSzTx/>
              <a:buFontTx/>
              <a:buNone/>
              <a:tabLst/>
              <a:defRPr/>
            </a:pPr>
            <a:r>
              <a:rPr lang="de-DE" sz="3200" b="1" i="1" dirty="0">
                <a:solidFill>
                  <a:prstClr val="black"/>
                </a:solidFill>
                <a:latin typeface="Calibri Light" panose="020F0302020204030204"/>
              </a:rPr>
              <a:t>Exkurs: </a:t>
            </a: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Die Fäkaltransplantation (FMT)</a:t>
            </a:r>
          </a:p>
        </p:txBody>
      </p:sp>
      <p:sp>
        <p:nvSpPr>
          <p:cNvPr id="2" name="Textfeld 1">
            <a:extLst>
              <a:ext uri="{FF2B5EF4-FFF2-40B4-BE49-F238E27FC236}">
                <a16:creationId xmlns:a16="http://schemas.microsoft.com/office/drawing/2014/main" id="{948D45F1-FCB5-775E-C897-679E8D19D221}"/>
              </a:ext>
            </a:extLst>
          </p:cNvPr>
          <p:cNvSpPr txBox="1"/>
          <p:nvPr/>
        </p:nvSpPr>
        <p:spPr>
          <a:xfrm>
            <a:off x="7323794" y="127793"/>
            <a:ext cx="449276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rPr>
              <a:t>Gesundheit beginnt im Darm – Einblicke in die Gesundheitsforschung</a:t>
            </a:r>
          </a:p>
        </p:txBody>
      </p:sp>
      <p:sp>
        <p:nvSpPr>
          <p:cNvPr id="11" name="Rechteck: abgerundete Ecken 10">
            <a:extLst>
              <a:ext uri="{FF2B5EF4-FFF2-40B4-BE49-F238E27FC236}">
                <a16:creationId xmlns:a16="http://schemas.microsoft.com/office/drawing/2014/main" id="{8D84F5ED-1BCB-00DE-7D12-919AC78608B5}"/>
              </a:ext>
            </a:extLst>
          </p:cNvPr>
          <p:cNvSpPr/>
          <p:nvPr/>
        </p:nvSpPr>
        <p:spPr>
          <a:xfrm>
            <a:off x="1524610" y="1347758"/>
            <a:ext cx="5169379" cy="1590850"/>
          </a:xfrm>
          <a:prstGeom prst="roundRect">
            <a:avLst/>
          </a:prstGeom>
          <a:solidFill>
            <a:srgbClr val="DFF7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itel 1">
            <a:extLst>
              <a:ext uri="{FF2B5EF4-FFF2-40B4-BE49-F238E27FC236}">
                <a16:creationId xmlns:a16="http://schemas.microsoft.com/office/drawing/2014/main" id="{B5BFFFF8-9C95-3744-63DB-281FB4840116}"/>
              </a:ext>
            </a:extLst>
          </p:cNvPr>
          <p:cNvSpPr txBox="1">
            <a:spLocks/>
          </p:cNvSpPr>
          <p:nvPr/>
        </p:nvSpPr>
        <p:spPr>
          <a:xfrm>
            <a:off x="2814138" y="1488723"/>
            <a:ext cx="435297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b="1" dirty="0"/>
              <a:t>Was ist los mit </a:t>
            </a:r>
            <a:r>
              <a:rPr lang="de-DE" sz="3200" b="1" dirty="0" err="1"/>
              <a:t>Meta</a:t>
            </a:r>
            <a:r>
              <a:rPr lang="de-DE" sz="3200" b="1" dirty="0"/>
              <a:t>?</a:t>
            </a:r>
          </a:p>
        </p:txBody>
      </p:sp>
      <p:sp>
        <p:nvSpPr>
          <p:cNvPr id="13" name="Textfeld 12">
            <a:extLst>
              <a:ext uri="{FF2B5EF4-FFF2-40B4-BE49-F238E27FC236}">
                <a16:creationId xmlns:a16="http://schemas.microsoft.com/office/drawing/2014/main" id="{67BCF8CF-6356-4BD4-9899-AE2C01BBDB2A}"/>
              </a:ext>
            </a:extLst>
          </p:cNvPr>
          <p:cNvSpPr txBox="1"/>
          <p:nvPr/>
        </p:nvSpPr>
        <p:spPr>
          <a:xfrm>
            <a:off x="2346982" y="2992146"/>
            <a:ext cx="6801957" cy="1754326"/>
          </a:xfrm>
          <a:prstGeom prst="rect">
            <a:avLst/>
          </a:prstGeom>
          <a:noFill/>
        </p:spPr>
        <p:txBody>
          <a:bodyPr wrap="square">
            <a:spAutoFit/>
          </a:bodyPr>
          <a:lstStyle/>
          <a:p>
            <a:pPr algn="just"/>
            <a:r>
              <a:rPr lang="de-DE" sz="1800" dirty="0" err="1"/>
              <a:t>Meta</a:t>
            </a:r>
            <a:r>
              <a:rPr lang="de-DE" sz="1800" dirty="0"/>
              <a:t> meldet sich wieder: </a:t>
            </a:r>
          </a:p>
          <a:p>
            <a:pPr algn="just"/>
            <a:endParaRPr lang="de-DE" sz="1800" dirty="0"/>
          </a:p>
          <a:p>
            <a:pPr algn="just"/>
            <a:r>
              <a:rPr lang="de-DE" sz="1800" dirty="0"/>
              <a:t>„Bei meiner Untersuchung hat die Ärztin mein Darmmikrobiom mithilfe einer Stuhlprobe untersucht. Dabei hat sie auch einen Begriff erwähnt, den ich vorher noch nie gehört hatte: </a:t>
            </a:r>
            <a:r>
              <a:rPr lang="de-DE" sz="1800" b="1" dirty="0"/>
              <a:t>Fäkaltransplantation.</a:t>
            </a:r>
            <a:r>
              <a:rPr lang="de-DE" i="1" dirty="0"/>
              <a:t>“</a:t>
            </a:r>
          </a:p>
          <a:p>
            <a:pPr algn="just"/>
            <a:endParaRPr lang="de-DE" sz="1800" dirty="0"/>
          </a:p>
        </p:txBody>
      </p:sp>
      <p:sp>
        <p:nvSpPr>
          <p:cNvPr id="14" name="Rechteck: abgerundete Ecken 13">
            <a:extLst>
              <a:ext uri="{FF2B5EF4-FFF2-40B4-BE49-F238E27FC236}">
                <a16:creationId xmlns:a16="http://schemas.microsoft.com/office/drawing/2014/main" id="{6586C328-04B0-4574-6A32-9E75451EAD0E}"/>
              </a:ext>
            </a:extLst>
          </p:cNvPr>
          <p:cNvSpPr/>
          <p:nvPr/>
        </p:nvSpPr>
        <p:spPr>
          <a:xfrm>
            <a:off x="2149286" y="2938607"/>
            <a:ext cx="7091248" cy="2571636"/>
          </a:xfrm>
          <a:prstGeom prst="roundRect">
            <a:avLst/>
          </a:prstGeom>
          <a:noFill/>
          <a:ln w="57150">
            <a:solidFill>
              <a:srgbClr val="DFF7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5" name="Grafik 14">
            <a:extLst>
              <a:ext uri="{FF2B5EF4-FFF2-40B4-BE49-F238E27FC236}">
                <a16:creationId xmlns:a16="http://schemas.microsoft.com/office/drawing/2014/main" id="{848879F6-FFC2-8113-5398-ABB93B86DA62}"/>
              </a:ext>
            </a:extLst>
          </p:cNvPr>
          <p:cNvPicPr>
            <a:picLocks noChangeAspect="1"/>
          </p:cNvPicPr>
          <p:nvPr/>
        </p:nvPicPr>
        <p:blipFill>
          <a:blip r:embed="rId3"/>
          <a:stretch>
            <a:fillRect/>
          </a:stretch>
        </p:blipFill>
        <p:spPr>
          <a:xfrm>
            <a:off x="1718790" y="1574330"/>
            <a:ext cx="1128049" cy="1197825"/>
          </a:xfrm>
          <a:prstGeom prst="rect">
            <a:avLst/>
          </a:prstGeom>
        </p:spPr>
      </p:pic>
      <p:pic>
        <p:nvPicPr>
          <p:cNvPr id="17" name="Grafik 16">
            <a:extLst>
              <a:ext uri="{FF2B5EF4-FFF2-40B4-BE49-F238E27FC236}">
                <a16:creationId xmlns:a16="http://schemas.microsoft.com/office/drawing/2014/main" id="{21E04CC6-EA6E-FBD3-D180-B53535D05055}"/>
              </a:ext>
            </a:extLst>
          </p:cNvPr>
          <p:cNvPicPr>
            <a:picLocks noChangeAspect="1"/>
          </p:cNvPicPr>
          <p:nvPr/>
        </p:nvPicPr>
        <p:blipFill>
          <a:blip r:embed="rId4">
            <a:extLst>
              <a:ext uri="{28A0092B-C50C-407E-A947-70E740481C1C}">
                <a14:useLocalDpi xmlns:a14="http://schemas.microsoft.com/office/drawing/2010/main" val="0"/>
              </a:ext>
            </a:extLst>
          </a:blip>
          <a:srcRect t="15422"/>
          <a:stretch/>
        </p:blipFill>
        <p:spPr>
          <a:xfrm>
            <a:off x="36192" y="4775487"/>
            <a:ext cx="2060275" cy="1742535"/>
          </a:xfrm>
          <a:prstGeom prst="rect">
            <a:avLst/>
          </a:prstGeom>
        </p:spPr>
      </p:pic>
      <p:pic>
        <p:nvPicPr>
          <p:cNvPr id="18" name="Grafik 17">
            <a:extLst>
              <a:ext uri="{FF2B5EF4-FFF2-40B4-BE49-F238E27FC236}">
                <a16:creationId xmlns:a16="http://schemas.microsoft.com/office/drawing/2014/main" id="{6560ABC4-8306-46FD-619A-7D4F3798EB6E}"/>
              </a:ext>
            </a:extLst>
          </p:cNvPr>
          <p:cNvPicPr>
            <a:picLocks noChangeAspect="1"/>
          </p:cNvPicPr>
          <p:nvPr/>
        </p:nvPicPr>
        <p:blipFill>
          <a:blip r:embed="rId5">
            <a:extLst>
              <a:ext uri="{28A0092B-C50C-407E-A947-70E740481C1C}">
                <a14:useLocalDpi xmlns:a14="http://schemas.microsoft.com/office/drawing/2010/main" val="0"/>
              </a:ext>
            </a:extLst>
          </a:blip>
          <a:srcRect l="7652" t="21708" b="17830"/>
          <a:stretch/>
        </p:blipFill>
        <p:spPr>
          <a:xfrm>
            <a:off x="8337712" y="623549"/>
            <a:ext cx="3117747" cy="2041286"/>
          </a:xfrm>
          <a:prstGeom prst="rect">
            <a:avLst/>
          </a:prstGeom>
        </p:spPr>
      </p:pic>
      <p:pic>
        <p:nvPicPr>
          <p:cNvPr id="19" name="Grafik 18">
            <a:extLst>
              <a:ext uri="{FF2B5EF4-FFF2-40B4-BE49-F238E27FC236}">
                <a16:creationId xmlns:a16="http://schemas.microsoft.com/office/drawing/2014/main" id="{595B65D8-2F23-8D12-31F4-A07FC6255A04}"/>
              </a:ext>
            </a:extLst>
          </p:cNvPr>
          <p:cNvPicPr>
            <a:picLocks noChangeAspect="1"/>
          </p:cNvPicPr>
          <p:nvPr/>
        </p:nvPicPr>
        <p:blipFill>
          <a:blip r:embed="rId6"/>
          <a:stretch>
            <a:fillRect/>
          </a:stretch>
        </p:blipFill>
        <p:spPr>
          <a:xfrm>
            <a:off x="9365432" y="3298500"/>
            <a:ext cx="2434073" cy="2657529"/>
          </a:xfrm>
          <a:prstGeom prst="rect">
            <a:avLst/>
          </a:prstGeom>
        </p:spPr>
      </p:pic>
      <p:sp>
        <p:nvSpPr>
          <p:cNvPr id="21" name="Textfeld 20">
            <a:extLst>
              <a:ext uri="{FF2B5EF4-FFF2-40B4-BE49-F238E27FC236}">
                <a16:creationId xmlns:a16="http://schemas.microsoft.com/office/drawing/2014/main" id="{6DDD0BF1-0846-12C2-D5C3-47A81E220C10}"/>
              </a:ext>
            </a:extLst>
          </p:cNvPr>
          <p:cNvSpPr txBox="1"/>
          <p:nvPr/>
        </p:nvSpPr>
        <p:spPr>
          <a:xfrm>
            <a:off x="2721143" y="4605248"/>
            <a:ext cx="6097772" cy="461665"/>
          </a:xfrm>
          <a:prstGeom prst="rect">
            <a:avLst/>
          </a:prstGeom>
          <a:noFill/>
        </p:spPr>
        <p:txBody>
          <a:bodyPr wrap="square">
            <a:spAutoFit/>
          </a:bodyPr>
          <a:lstStyle/>
          <a:p>
            <a:r>
              <a:rPr kumimoji="0" lang="de-DE" sz="2400" b="0" u="none" strike="noStrike" kern="1200" cap="none" spc="0" normalizeH="0" baseline="0" noProof="0" dirty="0">
                <a:ln>
                  <a:noFill/>
                </a:ln>
                <a:solidFill>
                  <a:srgbClr val="62BAB0"/>
                </a:solidFill>
                <a:effectLst/>
                <a:uLnTx/>
                <a:uFillTx/>
                <a:latin typeface="Calibri" panose="020F0502020204030204"/>
                <a:ea typeface="+mn-ea"/>
                <a:cs typeface="+mn-cs"/>
              </a:rPr>
              <a:t>Aber was soll eine Fäkaltransplantation sein?</a:t>
            </a:r>
            <a:endParaRPr lang="de-DE" sz="2400" dirty="0">
              <a:solidFill>
                <a:srgbClr val="62BAB0"/>
              </a:solidFill>
            </a:endParaRPr>
          </a:p>
        </p:txBody>
      </p:sp>
      <p:sp>
        <p:nvSpPr>
          <p:cNvPr id="22" name="Textfeld 21">
            <a:extLst>
              <a:ext uri="{FF2B5EF4-FFF2-40B4-BE49-F238E27FC236}">
                <a16:creationId xmlns:a16="http://schemas.microsoft.com/office/drawing/2014/main" id="{D59C097C-756E-8417-0D02-0C06AD237005}"/>
              </a:ext>
            </a:extLst>
          </p:cNvPr>
          <p:cNvSpPr txBox="1"/>
          <p:nvPr/>
        </p:nvSpPr>
        <p:spPr>
          <a:xfrm>
            <a:off x="7052804" y="6580342"/>
            <a:ext cx="2106667" cy="246221"/>
          </a:xfrm>
          <a:prstGeom prst="rect">
            <a:avLst/>
          </a:prstGeom>
          <a:noFill/>
        </p:spPr>
        <p:txBody>
          <a:bodyPr wrap="none" rtlCol="0">
            <a:spAutoFit/>
          </a:bodyPr>
          <a:lstStyle/>
          <a:p>
            <a:r>
              <a:rPr lang="de-DE" sz="1000" dirty="0"/>
              <a:t>Entwickelt von Dr. Christina Claussen</a:t>
            </a:r>
          </a:p>
        </p:txBody>
      </p:sp>
      <p:pic>
        <p:nvPicPr>
          <p:cNvPr id="24" name="Grafik 23">
            <a:extLst>
              <a:ext uri="{FF2B5EF4-FFF2-40B4-BE49-F238E27FC236}">
                <a16:creationId xmlns:a16="http://schemas.microsoft.com/office/drawing/2014/main" id="{04444233-5636-EFD7-69AE-ABBB37BD6EA1}"/>
              </a:ext>
            </a:extLst>
          </p:cNvPr>
          <p:cNvPicPr>
            <a:picLocks noChangeAspect="1"/>
          </p:cNvPicPr>
          <p:nvPr/>
        </p:nvPicPr>
        <p:blipFill rotWithShape="1">
          <a:blip r:embed="rId7">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25" name="Grafik 24">
            <a:extLst>
              <a:ext uri="{FF2B5EF4-FFF2-40B4-BE49-F238E27FC236}">
                <a16:creationId xmlns:a16="http://schemas.microsoft.com/office/drawing/2014/main" id="{7F754425-EE5B-495C-40D5-9089C7D62D9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26" name="Grafik 25">
            <a:extLst>
              <a:ext uri="{FF2B5EF4-FFF2-40B4-BE49-F238E27FC236}">
                <a16:creationId xmlns:a16="http://schemas.microsoft.com/office/drawing/2014/main" id="{50139C05-6497-1BF2-A31D-330D977BEB4F}"/>
              </a:ext>
            </a:extLst>
          </p:cNvPr>
          <p:cNvPicPr>
            <a:picLocks noChangeAspect="1"/>
          </p:cNvPicPr>
          <p:nvPr/>
        </p:nvPicPr>
        <p:blipFill>
          <a:blip r:embed="rId9"/>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19691681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2AADD16D-BDBC-AE5C-138B-EE498BD6F2FB}"/>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500"/>
              </a:spcAft>
              <a:buClrTx/>
              <a:buSzTx/>
              <a:buFontTx/>
              <a:buNone/>
              <a:tabLst/>
              <a:defRPr/>
            </a:pPr>
            <a:r>
              <a:rPr lang="de-DE" sz="3200" b="1" i="1" dirty="0">
                <a:solidFill>
                  <a:prstClr val="black"/>
                </a:solidFill>
                <a:latin typeface="Calibri Light" panose="020F0302020204030204"/>
              </a:rPr>
              <a:t>Exkurs: </a:t>
            </a: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Die Fäkaltransplantation (FMT)</a:t>
            </a:r>
          </a:p>
        </p:txBody>
      </p:sp>
      <p:sp>
        <p:nvSpPr>
          <p:cNvPr id="12" name="Rechteck 11">
            <a:extLst>
              <a:ext uri="{FF2B5EF4-FFF2-40B4-BE49-F238E27FC236}">
                <a16:creationId xmlns:a16="http://schemas.microsoft.com/office/drawing/2014/main" id="{3E550C72-457E-292F-B65B-C7B1A30520CA}"/>
              </a:ext>
            </a:extLst>
          </p:cNvPr>
          <p:cNvSpPr/>
          <p:nvPr/>
        </p:nvSpPr>
        <p:spPr>
          <a:xfrm>
            <a:off x="837794" y="5296503"/>
            <a:ext cx="10883172" cy="1116398"/>
          </a:xfrm>
          <a:prstGeom prst="rect">
            <a:avLst/>
          </a:prstGeom>
          <a:solidFill>
            <a:schemeClr val="accent1">
              <a:lumMod val="20000"/>
              <a:lumOff val="8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a:extLst>
              <a:ext uri="{FF2B5EF4-FFF2-40B4-BE49-F238E27FC236}">
                <a16:creationId xmlns:a16="http://schemas.microsoft.com/office/drawing/2014/main" id="{C2F685D0-720F-518D-0CA6-8CFF1FF928BE}"/>
              </a:ext>
            </a:extLst>
          </p:cNvPr>
          <p:cNvSpPr txBox="1"/>
          <p:nvPr/>
        </p:nvSpPr>
        <p:spPr>
          <a:xfrm>
            <a:off x="2049435" y="5296503"/>
            <a:ext cx="9671531" cy="1138773"/>
          </a:xfrm>
          <a:prstGeom prst="rect">
            <a:avLst/>
          </a:prstGeom>
          <a:noFill/>
          <a:ln>
            <a:noFill/>
          </a:ln>
        </p:spPr>
        <p:txBody>
          <a:bodyPr wrap="square">
            <a:spAutoFit/>
          </a:bodyPr>
          <a:lstStyle/>
          <a:p>
            <a:r>
              <a:rPr lang="de-DE" sz="3200" dirty="0"/>
              <a:t>Eure Aufgabe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Werdet Wissenschaftskommunikator*innen und entwickelt einen </a:t>
            </a:r>
            <a:r>
              <a:rPr kumimoji="0" lang="de-DE" sz="1800" b="0" i="0" u="none" strike="noStrike" kern="1200" cap="none" spc="0" normalizeH="0" baseline="0" noProof="0" dirty="0" err="1">
                <a:ln>
                  <a:noFill/>
                </a:ln>
                <a:solidFill>
                  <a:prstClr val="black"/>
                </a:solidFill>
                <a:effectLst/>
                <a:uLnTx/>
                <a:uFillTx/>
                <a:latin typeface="Calibri" panose="020F0502020204030204"/>
                <a:ea typeface="+mn-ea"/>
                <a:cs typeface="+mn-cs"/>
              </a:rPr>
              <a:t>Stop</a:t>
            </a: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-Motion-Film, der die Fäkaltransplantation verständlich erklärt.</a:t>
            </a:r>
            <a:endParaRPr lang="de-DE" sz="3200" dirty="0"/>
          </a:p>
        </p:txBody>
      </p:sp>
      <p:sp>
        <p:nvSpPr>
          <p:cNvPr id="7" name="Ellipse 6">
            <a:extLst>
              <a:ext uri="{FF2B5EF4-FFF2-40B4-BE49-F238E27FC236}">
                <a16:creationId xmlns:a16="http://schemas.microsoft.com/office/drawing/2014/main" id="{D08902EF-1027-DFBC-64B0-83C7C1A9EF10}"/>
              </a:ext>
            </a:extLst>
          </p:cNvPr>
          <p:cNvSpPr/>
          <p:nvPr/>
        </p:nvSpPr>
        <p:spPr>
          <a:xfrm>
            <a:off x="965037" y="5373076"/>
            <a:ext cx="957155" cy="963251"/>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28575">
            <a:solidFill>
              <a:srgbClr val="DBF9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a:extLst>
              <a:ext uri="{FF2B5EF4-FFF2-40B4-BE49-F238E27FC236}">
                <a16:creationId xmlns:a16="http://schemas.microsoft.com/office/drawing/2014/main" id="{A44E9CC7-0783-B786-6A11-39BCF5D63D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66893" y="787400"/>
            <a:ext cx="3476758" cy="3476758"/>
          </a:xfrm>
          <a:prstGeom prst="rect">
            <a:avLst/>
          </a:prstGeom>
        </p:spPr>
      </p:pic>
      <p:sp>
        <p:nvSpPr>
          <p:cNvPr id="11" name="Textfeld 10">
            <a:extLst>
              <a:ext uri="{FF2B5EF4-FFF2-40B4-BE49-F238E27FC236}">
                <a16:creationId xmlns:a16="http://schemas.microsoft.com/office/drawing/2014/main" id="{D6C3FE53-C85D-0078-2B72-D26F4486F5FC}"/>
              </a:ext>
            </a:extLst>
          </p:cNvPr>
          <p:cNvSpPr txBox="1"/>
          <p:nvPr/>
        </p:nvSpPr>
        <p:spPr>
          <a:xfrm>
            <a:off x="7323794" y="127793"/>
            <a:ext cx="449276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rPr>
              <a:t>Gesundheit beginnt im Darm – Einblicke in die Gesundheitsforschung</a:t>
            </a:r>
          </a:p>
        </p:txBody>
      </p:sp>
      <p:sp>
        <p:nvSpPr>
          <p:cNvPr id="16" name="Textfeld 15">
            <a:extLst>
              <a:ext uri="{FF2B5EF4-FFF2-40B4-BE49-F238E27FC236}">
                <a16:creationId xmlns:a16="http://schemas.microsoft.com/office/drawing/2014/main" id="{27D67156-1764-4EEB-DF42-B55A493DE09A}"/>
              </a:ext>
            </a:extLst>
          </p:cNvPr>
          <p:cNvSpPr txBox="1"/>
          <p:nvPr/>
        </p:nvSpPr>
        <p:spPr>
          <a:xfrm>
            <a:off x="7052804" y="6580342"/>
            <a:ext cx="2106667" cy="246221"/>
          </a:xfrm>
          <a:prstGeom prst="rect">
            <a:avLst/>
          </a:prstGeom>
          <a:noFill/>
        </p:spPr>
        <p:txBody>
          <a:bodyPr wrap="none" rtlCol="0">
            <a:spAutoFit/>
          </a:bodyPr>
          <a:lstStyle/>
          <a:p>
            <a:r>
              <a:rPr lang="de-DE" sz="1000" dirty="0"/>
              <a:t>Entwickelt von Dr. Christina Claussen</a:t>
            </a:r>
          </a:p>
        </p:txBody>
      </p:sp>
      <p:pic>
        <p:nvPicPr>
          <p:cNvPr id="17" name="Grafik 16">
            <a:extLst>
              <a:ext uri="{FF2B5EF4-FFF2-40B4-BE49-F238E27FC236}">
                <a16:creationId xmlns:a16="http://schemas.microsoft.com/office/drawing/2014/main" id="{FD8380C3-BE1D-E2A6-8563-50F6ECBB119E}"/>
              </a:ext>
            </a:extLst>
          </p:cNvPr>
          <p:cNvPicPr>
            <a:picLocks noChangeAspect="1"/>
          </p:cNvPicPr>
          <p:nvPr/>
        </p:nvPicPr>
        <p:blipFill rotWithShape="1">
          <a:blip r:embed="rId5">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8" name="Grafik 17">
            <a:extLst>
              <a:ext uri="{FF2B5EF4-FFF2-40B4-BE49-F238E27FC236}">
                <a16:creationId xmlns:a16="http://schemas.microsoft.com/office/drawing/2014/main" id="{57459DA8-3CDC-B544-E90B-FCA5C632116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19" name="Grafik 18">
            <a:extLst>
              <a:ext uri="{FF2B5EF4-FFF2-40B4-BE49-F238E27FC236}">
                <a16:creationId xmlns:a16="http://schemas.microsoft.com/office/drawing/2014/main" id="{32892784-85FB-3163-811C-C4100E421E84}"/>
              </a:ext>
            </a:extLst>
          </p:cNvPr>
          <p:cNvPicPr>
            <a:picLocks noChangeAspect="1"/>
          </p:cNvPicPr>
          <p:nvPr/>
        </p:nvPicPr>
        <p:blipFill>
          <a:blip r:embed="rId7"/>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42313623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2AADD16D-BDBC-AE5C-138B-EE498BD6F2FB}"/>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500"/>
              </a:spcAft>
              <a:buClrTx/>
              <a:buSzTx/>
              <a:buFontTx/>
              <a:buNone/>
              <a:tabLst/>
              <a:defRPr/>
            </a:pPr>
            <a:r>
              <a:rPr lang="de-DE" sz="3200" b="1" i="1" dirty="0">
                <a:solidFill>
                  <a:prstClr val="black"/>
                </a:solidFill>
                <a:latin typeface="Calibri Light" panose="020F0302020204030204"/>
              </a:rPr>
              <a:t>Exkurs: </a:t>
            </a: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Die Fäkaltransplantation (FMT)</a:t>
            </a:r>
          </a:p>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Erstelle dein eigenes </a:t>
            </a:r>
            <a:r>
              <a:rPr kumimoji="0" lang="de-DE" sz="3200" b="1" i="0" u="none" strike="noStrike" kern="1200" cap="none" spc="0" normalizeH="0" baseline="0" noProof="0" dirty="0" err="1">
                <a:ln>
                  <a:noFill/>
                </a:ln>
                <a:solidFill>
                  <a:prstClr val="black"/>
                </a:solidFill>
                <a:effectLst/>
                <a:uLnTx/>
                <a:uFillTx/>
                <a:latin typeface="Calibri Light" panose="020F0302020204030204"/>
                <a:ea typeface="+mj-ea"/>
                <a:cs typeface="+mj-cs"/>
              </a:rPr>
              <a:t>Stop</a:t>
            </a: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-Motion-Video</a:t>
            </a:r>
          </a:p>
        </p:txBody>
      </p:sp>
      <p:sp>
        <p:nvSpPr>
          <p:cNvPr id="4" name="Rechteck 3">
            <a:extLst>
              <a:ext uri="{FF2B5EF4-FFF2-40B4-BE49-F238E27FC236}">
                <a16:creationId xmlns:a16="http://schemas.microsoft.com/office/drawing/2014/main" id="{970F7B80-D8AD-0AF5-8B12-23CCEBECEAF3}"/>
              </a:ext>
            </a:extLst>
          </p:cNvPr>
          <p:cNvSpPr/>
          <p:nvPr/>
        </p:nvSpPr>
        <p:spPr>
          <a:xfrm>
            <a:off x="471034" y="2122368"/>
            <a:ext cx="11290517" cy="4330841"/>
          </a:xfrm>
          <a:prstGeom prst="rect">
            <a:avLst/>
          </a:prstGeom>
          <a:solidFill>
            <a:schemeClr val="accent1">
              <a:lumMod val="20000"/>
              <a:lumOff val="8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feld 10">
            <a:extLst>
              <a:ext uri="{FF2B5EF4-FFF2-40B4-BE49-F238E27FC236}">
                <a16:creationId xmlns:a16="http://schemas.microsoft.com/office/drawing/2014/main" id="{359B63AA-DDAA-0A6D-9952-3F3057157A3E}"/>
              </a:ext>
            </a:extLst>
          </p:cNvPr>
          <p:cNvSpPr txBox="1"/>
          <p:nvPr/>
        </p:nvSpPr>
        <p:spPr>
          <a:xfrm>
            <a:off x="1542279" y="2133029"/>
            <a:ext cx="10219272" cy="4375813"/>
          </a:xfrm>
          <a:prstGeom prst="rect">
            <a:avLst/>
          </a:prstGeom>
          <a:noFill/>
          <a:ln>
            <a:noFill/>
          </a:ln>
        </p:spPr>
        <p:txBody>
          <a:bodyPr wrap="square">
            <a:spAutoFit/>
          </a:bodyPr>
          <a:lstStyle/>
          <a:p>
            <a:r>
              <a:rPr lang="de-DE" sz="3200" dirty="0"/>
              <a:t>Aufgabe:</a:t>
            </a:r>
            <a:endParaRPr lang="de-DE" sz="3200" kern="100" dirty="0">
              <a:effectLst/>
              <a:ea typeface="Aptos" panose="020B0004020202020204" pitchFamily="34" charset="0"/>
              <a:cs typeface="Times New Roman" panose="02020603050405020304" pitchFamily="18" charset="0"/>
            </a:endParaRPr>
          </a:p>
          <a:p>
            <a:pPr marL="342900" indent="-342900" algn="just">
              <a:lnSpc>
                <a:spcPct val="115000"/>
              </a:lnSpc>
              <a:spcAft>
                <a:spcPts val="800"/>
              </a:spcAft>
              <a:buFont typeface="+mj-lt"/>
              <a:buAutoNum type="arabicPeriod"/>
            </a:pPr>
            <a:endParaRPr lang="de-DE" sz="1800" kern="100" dirty="0">
              <a:effectLst/>
              <a:latin typeface="Calibri" panose="020F0502020204030204" pitchFamily="34" charset="0"/>
              <a:ea typeface="Aptos" panose="020B0004020202020204" pitchFamily="34" charset="0"/>
              <a:cs typeface="Calibri" panose="020F0502020204030204" pitchFamily="34" charset="0"/>
            </a:endParaRPr>
          </a:p>
          <a:p>
            <a:pPr marL="342900" indent="-342900" algn="just">
              <a:lnSpc>
                <a:spcPct val="115000"/>
              </a:lnSpc>
              <a:spcAft>
                <a:spcPts val="800"/>
              </a:spcAft>
              <a:buFont typeface="+mj-lt"/>
              <a:buAutoNum type="arabicPeriod"/>
            </a:pPr>
            <a:r>
              <a:rPr lang="de-DE" sz="2000" kern="100" dirty="0">
                <a:effectLst/>
                <a:latin typeface="Calibri" panose="020F0502020204030204" pitchFamily="34" charset="0"/>
                <a:ea typeface="Aptos" panose="020B0004020202020204" pitchFamily="34" charset="0"/>
                <a:cs typeface="Calibri" panose="020F0502020204030204" pitchFamily="34" charset="0"/>
              </a:rPr>
              <a:t>Überlegt euch ein Storyboard (siehe Vorlage) für einen </a:t>
            </a:r>
            <a:r>
              <a:rPr lang="de-DE" sz="2000" kern="100" dirty="0" err="1">
                <a:effectLst/>
                <a:latin typeface="Calibri" panose="020F0502020204030204" pitchFamily="34" charset="0"/>
                <a:ea typeface="Aptos" panose="020B0004020202020204" pitchFamily="34" charset="0"/>
                <a:cs typeface="Calibri" panose="020F0502020204030204" pitchFamily="34" charset="0"/>
              </a:rPr>
              <a:t>Stop</a:t>
            </a:r>
            <a:r>
              <a:rPr lang="de-DE" sz="2000" kern="100" dirty="0">
                <a:effectLst/>
                <a:latin typeface="Calibri" panose="020F0502020204030204" pitchFamily="34" charset="0"/>
                <a:ea typeface="Aptos" panose="020B0004020202020204" pitchFamily="34" charset="0"/>
                <a:cs typeface="Calibri" panose="020F0502020204030204" pitchFamily="34" charset="0"/>
              </a:rPr>
              <a:t>-Motion-Film, der sich grundlegend mit dem Darm-Mikrobiom beschäftigt. Ihr könnt einen Schwerpunkt wählen (z.B. „eine Welt in uns“ oder „Fäkaltransplantation“).</a:t>
            </a:r>
          </a:p>
          <a:p>
            <a:pPr marL="342900" indent="-342900" algn="just">
              <a:lnSpc>
                <a:spcPct val="115000"/>
              </a:lnSpc>
              <a:spcAft>
                <a:spcPts val="800"/>
              </a:spcAft>
              <a:buFont typeface="+mj-lt"/>
              <a:buAutoNum type="arabicPeriod"/>
            </a:pPr>
            <a:r>
              <a:rPr lang="de-DE" sz="2000" kern="100" dirty="0">
                <a:effectLst/>
                <a:latin typeface="Calibri" panose="020F0502020204030204" pitchFamily="34" charset="0"/>
                <a:ea typeface="Aptos" panose="020B0004020202020204" pitchFamily="34" charset="0"/>
                <a:cs typeface="Calibri" panose="020F0502020204030204" pitchFamily="34" charset="0"/>
              </a:rPr>
              <a:t>Produziert nun euren eigenen </a:t>
            </a:r>
            <a:r>
              <a:rPr lang="de-DE" sz="2000" kern="100" dirty="0" err="1">
                <a:effectLst/>
                <a:latin typeface="Calibri" panose="020F0502020204030204" pitchFamily="34" charset="0"/>
                <a:ea typeface="Aptos" panose="020B0004020202020204" pitchFamily="34" charset="0"/>
                <a:cs typeface="Calibri" panose="020F0502020204030204" pitchFamily="34" charset="0"/>
              </a:rPr>
              <a:t>Stop</a:t>
            </a:r>
            <a:r>
              <a:rPr lang="de-DE" sz="2000" kern="100" dirty="0">
                <a:effectLst/>
                <a:latin typeface="Calibri" panose="020F0502020204030204" pitchFamily="34" charset="0"/>
                <a:ea typeface="Aptos" panose="020B0004020202020204" pitchFamily="34" charset="0"/>
                <a:cs typeface="Calibri" panose="020F0502020204030204" pitchFamily="34" charset="0"/>
              </a:rPr>
              <a:t>-Motion-Film. Fertigt dafür eigene Zeichnungen an oder nutzt die Vorlagen. Für die Erstellung des Films nehmt die Anleitung für die </a:t>
            </a:r>
            <a:r>
              <a:rPr lang="de-DE" sz="2000" kern="100" dirty="0" err="1">
                <a:effectLst/>
                <a:latin typeface="Calibri" panose="020F0502020204030204" pitchFamily="34" charset="0"/>
                <a:ea typeface="Aptos" panose="020B0004020202020204" pitchFamily="34" charset="0"/>
                <a:cs typeface="Calibri" panose="020F0502020204030204" pitchFamily="34" charset="0"/>
              </a:rPr>
              <a:t>Stop</a:t>
            </a:r>
            <a:r>
              <a:rPr lang="de-DE" sz="2000" kern="100" dirty="0">
                <a:effectLst/>
                <a:latin typeface="Calibri" panose="020F0502020204030204" pitchFamily="34" charset="0"/>
                <a:ea typeface="Aptos" panose="020B0004020202020204" pitchFamily="34" charset="0"/>
                <a:cs typeface="Calibri" panose="020F0502020204030204" pitchFamily="34" charset="0"/>
              </a:rPr>
              <a:t>-Motion-App zur Hilfe.</a:t>
            </a:r>
          </a:p>
          <a:p>
            <a:pPr marL="342900" indent="-342900" algn="just">
              <a:lnSpc>
                <a:spcPct val="115000"/>
              </a:lnSpc>
              <a:spcAft>
                <a:spcPts val="800"/>
              </a:spcAft>
              <a:buFont typeface="+mj-lt"/>
              <a:buAutoNum type="arabicPeriod"/>
            </a:pPr>
            <a:r>
              <a:rPr lang="de-DE" sz="2000" kern="100" dirty="0">
                <a:effectLst/>
                <a:latin typeface="Calibri" panose="020F0502020204030204" pitchFamily="34" charset="0"/>
                <a:ea typeface="Aptos" panose="020B0004020202020204" pitchFamily="34" charset="0"/>
                <a:cs typeface="Calibri" panose="020F0502020204030204" pitchFamily="34" charset="0"/>
              </a:rPr>
              <a:t>Bereitet euch darauf vor, eine Präsentation vor der Öffentlichkeit (eurer Klasse) zu halten, in der ihr den Film mit einbindet und auf die Wichtigkeit eures Themas für die Wissenschaft aufmerksam macht.</a:t>
            </a:r>
            <a:endParaRPr lang="de-DE" sz="2000" kern="100" dirty="0">
              <a:effectLst/>
              <a:latin typeface="Calibri" panose="020F0502020204030204" pitchFamily="34" charset="0"/>
              <a:ea typeface="Aptos" panose="020B0004020202020204" pitchFamily="34" charset="0"/>
              <a:cs typeface="Times New Roman" panose="02020603050405020304" pitchFamily="18" charset="0"/>
            </a:endParaRPr>
          </a:p>
        </p:txBody>
      </p:sp>
      <p:pic>
        <p:nvPicPr>
          <p:cNvPr id="13" name="Grafik 12">
            <a:extLst>
              <a:ext uri="{FF2B5EF4-FFF2-40B4-BE49-F238E27FC236}">
                <a16:creationId xmlns:a16="http://schemas.microsoft.com/office/drawing/2014/main" id="{339F9360-9057-55E4-C4B9-F26710845680}"/>
              </a:ext>
            </a:extLst>
          </p:cNvPr>
          <p:cNvPicPr>
            <a:picLocks noChangeAspect="1"/>
          </p:cNvPicPr>
          <p:nvPr/>
        </p:nvPicPr>
        <p:blipFill>
          <a:blip r:embed="rId3"/>
          <a:stretch>
            <a:fillRect/>
          </a:stretch>
        </p:blipFill>
        <p:spPr>
          <a:xfrm>
            <a:off x="7664040" y="602998"/>
            <a:ext cx="3828853" cy="1347006"/>
          </a:xfrm>
          <a:prstGeom prst="rect">
            <a:avLst/>
          </a:prstGeom>
        </p:spPr>
      </p:pic>
      <p:sp>
        <p:nvSpPr>
          <p:cNvPr id="10" name="Ellipse 9">
            <a:extLst>
              <a:ext uri="{FF2B5EF4-FFF2-40B4-BE49-F238E27FC236}">
                <a16:creationId xmlns:a16="http://schemas.microsoft.com/office/drawing/2014/main" id="{7A4ABC89-8137-B5BF-AEBF-8A822308250F}"/>
              </a:ext>
            </a:extLst>
          </p:cNvPr>
          <p:cNvSpPr/>
          <p:nvPr/>
        </p:nvSpPr>
        <p:spPr>
          <a:xfrm>
            <a:off x="585124" y="2223476"/>
            <a:ext cx="957155" cy="963251"/>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28575">
            <a:solidFill>
              <a:srgbClr val="DBF9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a:extLst>
              <a:ext uri="{FF2B5EF4-FFF2-40B4-BE49-F238E27FC236}">
                <a16:creationId xmlns:a16="http://schemas.microsoft.com/office/drawing/2014/main" id="{04AAAFE7-1239-7438-8D00-0628A52F1829}"/>
              </a:ext>
            </a:extLst>
          </p:cNvPr>
          <p:cNvSpPr txBox="1"/>
          <p:nvPr/>
        </p:nvSpPr>
        <p:spPr>
          <a:xfrm>
            <a:off x="7323794" y="127793"/>
            <a:ext cx="449276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rPr>
              <a:t>Gesundheit beginnt im Darm – Einblicke in die Gesundheitsforschung</a:t>
            </a:r>
          </a:p>
        </p:txBody>
      </p:sp>
      <p:pic>
        <p:nvPicPr>
          <p:cNvPr id="14" name="Grafik 13">
            <a:extLst>
              <a:ext uri="{FF2B5EF4-FFF2-40B4-BE49-F238E27FC236}">
                <a16:creationId xmlns:a16="http://schemas.microsoft.com/office/drawing/2014/main" id="{0EE275A0-6240-87A7-54A9-25BE1A1BC473}"/>
              </a:ext>
            </a:extLst>
          </p:cNvPr>
          <p:cNvPicPr>
            <a:picLocks noChangeAspect="1"/>
          </p:cNvPicPr>
          <p:nvPr/>
        </p:nvPicPr>
        <p:blipFill rotWithShape="1">
          <a:blip r:embed="rId5">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5" name="Grafik 14">
            <a:extLst>
              <a:ext uri="{FF2B5EF4-FFF2-40B4-BE49-F238E27FC236}">
                <a16:creationId xmlns:a16="http://schemas.microsoft.com/office/drawing/2014/main" id="{BB352596-21A0-16D9-20E5-106E4A8610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16" name="Grafik 15">
            <a:extLst>
              <a:ext uri="{FF2B5EF4-FFF2-40B4-BE49-F238E27FC236}">
                <a16:creationId xmlns:a16="http://schemas.microsoft.com/office/drawing/2014/main" id="{7ED697A4-78DB-5A8F-4268-23F11917A90E}"/>
              </a:ext>
            </a:extLst>
          </p:cNvPr>
          <p:cNvPicPr>
            <a:picLocks noChangeAspect="1"/>
          </p:cNvPicPr>
          <p:nvPr/>
        </p:nvPicPr>
        <p:blipFill>
          <a:blip r:embed="rId7"/>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42030864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2AADD16D-BDBC-AE5C-138B-EE498BD6F2FB}"/>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500"/>
              </a:spcAft>
              <a:buClrTx/>
              <a:buSzTx/>
              <a:buFontTx/>
              <a:buNone/>
              <a:tabLst/>
              <a:defRPr/>
            </a:pPr>
            <a:r>
              <a:rPr lang="de-DE" sz="3200" b="1" i="1" dirty="0">
                <a:solidFill>
                  <a:prstClr val="black"/>
                </a:solidFill>
                <a:latin typeface="Calibri Light" panose="020F0302020204030204"/>
              </a:rPr>
              <a:t>Exkurs: </a:t>
            </a: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Die Fäkaltransplantation (FMT)</a:t>
            </a:r>
          </a:p>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Erstelle dein eigenes </a:t>
            </a:r>
            <a:r>
              <a:rPr kumimoji="0" lang="de-DE" sz="3200" b="1" i="0" u="none" strike="noStrike" kern="1200" cap="none" spc="0" normalizeH="0" baseline="0" noProof="0" dirty="0" err="1">
                <a:ln>
                  <a:noFill/>
                </a:ln>
                <a:solidFill>
                  <a:prstClr val="black"/>
                </a:solidFill>
                <a:effectLst/>
                <a:uLnTx/>
                <a:uFillTx/>
                <a:latin typeface="Calibri Light" panose="020F0302020204030204"/>
                <a:ea typeface="+mj-ea"/>
                <a:cs typeface="+mj-cs"/>
              </a:rPr>
              <a:t>Stop</a:t>
            </a: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-Motion-Video</a:t>
            </a:r>
          </a:p>
        </p:txBody>
      </p:sp>
      <p:sp>
        <p:nvSpPr>
          <p:cNvPr id="4" name="Rechteck 3">
            <a:extLst>
              <a:ext uri="{FF2B5EF4-FFF2-40B4-BE49-F238E27FC236}">
                <a16:creationId xmlns:a16="http://schemas.microsoft.com/office/drawing/2014/main" id="{970F7B80-D8AD-0AF5-8B12-23CCEBECEAF3}"/>
              </a:ext>
            </a:extLst>
          </p:cNvPr>
          <p:cNvSpPr/>
          <p:nvPr/>
        </p:nvSpPr>
        <p:spPr>
          <a:xfrm>
            <a:off x="491525" y="3734070"/>
            <a:ext cx="11290517" cy="1920243"/>
          </a:xfrm>
          <a:prstGeom prst="rect">
            <a:avLst/>
          </a:prstGeom>
          <a:solidFill>
            <a:schemeClr val="accent1">
              <a:lumMod val="20000"/>
              <a:lumOff val="8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feld 10">
            <a:extLst>
              <a:ext uri="{FF2B5EF4-FFF2-40B4-BE49-F238E27FC236}">
                <a16:creationId xmlns:a16="http://schemas.microsoft.com/office/drawing/2014/main" id="{359B63AA-DDAA-0A6D-9952-3F3057157A3E}"/>
              </a:ext>
            </a:extLst>
          </p:cNvPr>
          <p:cNvSpPr txBox="1"/>
          <p:nvPr/>
        </p:nvSpPr>
        <p:spPr>
          <a:xfrm>
            <a:off x="1562770" y="3744731"/>
            <a:ext cx="10219272" cy="1693028"/>
          </a:xfrm>
          <a:prstGeom prst="rect">
            <a:avLst/>
          </a:prstGeom>
          <a:noFill/>
          <a:ln>
            <a:noFill/>
          </a:ln>
        </p:spPr>
        <p:txBody>
          <a:bodyPr wrap="square">
            <a:spAutoFit/>
          </a:bodyPr>
          <a:lstStyle/>
          <a:p>
            <a:r>
              <a:rPr lang="de-DE" sz="3200" dirty="0"/>
              <a:t>Mikrobiom-Film-Festival</a:t>
            </a:r>
            <a:endParaRPr lang="de-DE" sz="3200" kern="100" dirty="0">
              <a:effectLst/>
              <a:ea typeface="Aptos" panose="020B0004020202020204" pitchFamily="34" charset="0"/>
              <a:cs typeface="Times New Roman" panose="02020603050405020304" pitchFamily="18" charset="0"/>
            </a:endParaRPr>
          </a:p>
          <a:p>
            <a:pPr marL="342900" indent="-342900" algn="just">
              <a:lnSpc>
                <a:spcPct val="115000"/>
              </a:lnSpc>
              <a:spcAft>
                <a:spcPts val="800"/>
              </a:spcAft>
              <a:buFont typeface="+mj-lt"/>
              <a:buAutoNum type="arabicPeriod"/>
            </a:pPr>
            <a:endParaRPr lang="de-DE" sz="1800" kern="100" dirty="0">
              <a:effectLst/>
              <a:latin typeface="Calibri" panose="020F0502020204030204" pitchFamily="34" charset="0"/>
              <a:ea typeface="Aptos" panose="020B0004020202020204" pitchFamily="34" charset="0"/>
              <a:cs typeface="Calibri" panose="020F0502020204030204" pitchFamily="34" charset="0"/>
            </a:endParaRPr>
          </a:p>
          <a:p>
            <a:pPr algn="just">
              <a:lnSpc>
                <a:spcPct val="115000"/>
              </a:lnSpc>
              <a:spcAft>
                <a:spcPts val="800"/>
              </a:spcAft>
            </a:pPr>
            <a:r>
              <a:rPr lang="de-DE" sz="2000" kern="100" dirty="0">
                <a:effectLst/>
                <a:latin typeface="Calibri" panose="020F0502020204030204" pitchFamily="34" charset="0"/>
                <a:ea typeface="Aptos" panose="020B0004020202020204" pitchFamily="34" charset="0"/>
                <a:cs typeface="Calibri" panose="020F0502020204030204" pitchFamily="34" charset="0"/>
              </a:rPr>
              <a:t>Präsentiert eueren </a:t>
            </a:r>
            <a:r>
              <a:rPr lang="de-DE" sz="2000" kern="100" dirty="0" err="1">
                <a:effectLst/>
                <a:latin typeface="Calibri" panose="020F0502020204030204" pitchFamily="34" charset="0"/>
                <a:ea typeface="Aptos" panose="020B0004020202020204" pitchFamily="34" charset="0"/>
                <a:cs typeface="Calibri" panose="020F0502020204030204" pitchFamily="34" charset="0"/>
              </a:rPr>
              <a:t>Stop</a:t>
            </a:r>
            <a:r>
              <a:rPr lang="de-DE" sz="2000" kern="100" dirty="0">
                <a:effectLst/>
                <a:latin typeface="Calibri" panose="020F0502020204030204" pitchFamily="34" charset="0"/>
                <a:ea typeface="Aptos" panose="020B0004020202020204" pitchFamily="34" charset="0"/>
                <a:cs typeface="Calibri" panose="020F0502020204030204" pitchFamily="34" charset="0"/>
              </a:rPr>
              <a:t>-Motion-Film vor der Öffentlichkeit (eurer Klasse) macht auf die Wichtigkeit eures Themas für die Wissenschaft aufmerksa</a:t>
            </a:r>
            <a:r>
              <a:rPr lang="de-DE" sz="2000" kern="100" dirty="0">
                <a:latin typeface="Calibri" panose="020F0502020204030204" pitchFamily="34" charset="0"/>
                <a:ea typeface="Aptos" panose="020B0004020202020204" pitchFamily="34" charset="0"/>
                <a:cs typeface="Calibri" panose="020F0502020204030204" pitchFamily="34" charset="0"/>
              </a:rPr>
              <a:t>m.</a:t>
            </a:r>
            <a:endParaRPr lang="de-DE" sz="2000" kern="100" dirty="0">
              <a:effectLst/>
              <a:latin typeface="Calibri" panose="020F0502020204030204" pitchFamily="34" charset="0"/>
              <a:ea typeface="Aptos" panose="020B0004020202020204" pitchFamily="34" charset="0"/>
              <a:cs typeface="Times New Roman" panose="02020603050405020304" pitchFamily="18" charset="0"/>
            </a:endParaRPr>
          </a:p>
        </p:txBody>
      </p:sp>
      <p:pic>
        <p:nvPicPr>
          <p:cNvPr id="14" name="Grafik 13">
            <a:extLst>
              <a:ext uri="{FF2B5EF4-FFF2-40B4-BE49-F238E27FC236}">
                <a16:creationId xmlns:a16="http://schemas.microsoft.com/office/drawing/2014/main" id="{3757A315-F90C-8D6C-89C0-1CF72B23A185}"/>
              </a:ext>
            </a:extLst>
          </p:cNvPr>
          <p:cNvPicPr>
            <a:picLocks noChangeAspect="1"/>
          </p:cNvPicPr>
          <p:nvPr/>
        </p:nvPicPr>
        <p:blipFill>
          <a:blip r:embed="rId3"/>
          <a:stretch>
            <a:fillRect/>
          </a:stretch>
        </p:blipFill>
        <p:spPr>
          <a:xfrm>
            <a:off x="8403576" y="681793"/>
            <a:ext cx="2934538" cy="2913166"/>
          </a:xfrm>
          <a:prstGeom prst="rect">
            <a:avLst/>
          </a:prstGeom>
        </p:spPr>
      </p:pic>
      <p:sp>
        <p:nvSpPr>
          <p:cNvPr id="7" name="Ellipse 6">
            <a:extLst>
              <a:ext uri="{FF2B5EF4-FFF2-40B4-BE49-F238E27FC236}">
                <a16:creationId xmlns:a16="http://schemas.microsoft.com/office/drawing/2014/main" id="{B44C541A-CB2D-C398-C90D-F4CCA558457F}"/>
              </a:ext>
            </a:extLst>
          </p:cNvPr>
          <p:cNvSpPr/>
          <p:nvPr/>
        </p:nvSpPr>
        <p:spPr>
          <a:xfrm>
            <a:off x="605615" y="3849076"/>
            <a:ext cx="957155" cy="963251"/>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28575">
            <a:solidFill>
              <a:srgbClr val="DBF9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a16="http://schemas.microsoft.com/office/drawing/2014/main" id="{DF59EC36-6FF0-A5CB-194F-8A4DB46C2DA8}"/>
              </a:ext>
            </a:extLst>
          </p:cNvPr>
          <p:cNvSpPr txBox="1"/>
          <p:nvPr/>
        </p:nvSpPr>
        <p:spPr>
          <a:xfrm>
            <a:off x="7323794" y="127793"/>
            <a:ext cx="449276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rPr>
              <a:t>Gesundheit beginnt im Darm – Einblicke in die Gesundheitsforschung</a:t>
            </a:r>
          </a:p>
        </p:txBody>
      </p:sp>
      <p:sp>
        <p:nvSpPr>
          <p:cNvPr id="15" name="Textfeld 14">
            <a:extLst>
              <a:ext uri="{FF2B5EF4-FFF2-40B4-BE49-F238E27FC236}">
                <a16:creationId xmlns:a16="http://schemas.microsoft.com/office/drawing/2014/main" id="{EB752ED8-4FC2-C156-CBA3-F0A6B46D1837}"/>
              </a:ext>
            </a:extLst>
          </p:cNvPr>
          <p:cNvSpPr txBox="1"/>
          <p:nvPr/>
        </p:nvSpPr>
        <p:spPr>
          <a:xfrm>
            <a:off x="7052804" y="6580342"/>
            <a:ext cx="2106667" cy="246221"/>
          </a:xfrm>
          <a:prstGeom prst="rect">
            <a:avLst/>
          </a:prstGeom>
          <a:noFill/>
        </p:spPr>
        <p:txBody>
          <a:bodyPr wrap="none" rtlCol="0">
            <a:spAutoFit/>
          </a:bodyPr>
          <a:lstStyle/>
          <a:p>
            <a:r>
              <a:rPr lang="de-DE" sz="1000" dirty="0"/>
              <a:t>Entwickelt von Dr. Christina Claussen</a:t>
            </a:r>
          </a:p>
        </p:txBody>
      </p:sp>
      <p:pic>
        <p:nvPicPr>
          <p:cNvPr id="16" name="Grafik 15">
            <a:extLst>
              <a:ext uri="{FF2B5EF4-FFF2-40B4-BE49-F238E27FC236}">
                <a16:creationId xmlns:a16="http://schemas.microsoft.com/office/drawing/2014/main" id="{E51A89C7-E781-D7C4-BD49-95F542D8960F}"/>
              </a:ext>
            </a:extLst>
          </p:cNvPr>
          <p:cNvPicPr>
            <a:picLocks noChangeAspect="1"/>
          </p:cNvPicPr>
          <p:nvPr/>
        </p:nvPicPr>
        <p:blipFill rotWithShape="1">
          <a:blip r:embed="rId5">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7" name="Grafik 16">
            <a:extLst>
              <a:ext uri="{FF2B5EF4-FFF2-40B4-BE49-F238E27FC236}">
                <a16:creationId xmlns:a16="http://schemas.microsoft.com/office/drawing/2014/main" id="{511769CF-D0C9-576C-C260-18833615BC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18" name="Grafik 17">
            <a:extLst>
              <a:ext uri="{FF2B5EF4-FFF2-40B4-BE49-F238E27FC236}">
                <a16:creationId xmlns:a16="http://schemas.microsoft.com/office/drawing/2014/main" id="{C1CF7BB7-41B4-0772-B9C6-CB889A749BDE}"/>
              </a:ext>
            </a:extLst>
          </p:cNvPr>
          <p:cNvPicPr>
            <a:picLocks noChangeAspect="1"/>
          </p:cNvPicPr>
          <p:nvPr/>
        </p:nvPicPr>
        <p:blipFill>
          <a:blip r:embed="rId7"/>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2321735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2AADD16D-BDBC-AE5C-138B-EE498BD6F2FB}"/>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500"/>
              </a:spcAft>
              <a:buClrTx/>
              <a:buSzTx/>
              <a:buFontTx/>
              <a:buNone/>
              <a:tabLst/>
              <a:defRPr/>
            </a:pPr>
            <a:r>
              <a:rPr lang="de-DE" sz="3200" b="1" i="1" dirty="0">
                <a:solidFill>
                  <a:prstClr val="black"/>
                </a:solidFill>
                <a:latin typeface="Calibri Light" panose="020F0302020204030204"/>
              </a:rPr>
              <a:t>Exkurs: </a:t>
            </a: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Interview mit Prof. Dr. Hinrich Schulenburg </a:t>
            </a:r>
          </a:p>
        </p:txBody>
      </p:sp>
      <p:pic>
        <p:nvPicPr>
          <p:cNvPr id="11" name="Grafik 10">
            <a:extLst>
              <a:ext uri="{FF2B5EF4-FFF2-40B4-BE49-F238E27FC236}">
                <a16:creationId xmlns:a16="http://schemas.microsoft.com/office/drawing/2014/main" id="{09CFE326-6142-015C-87DA-D33892C51621}"/>
              </a:ext>
            </a:extLst>
          </p:cNvPr>
          <p:cNvPicPr>
            <a:picLocks noChangeAspect="1"/>
          </p:cNvPicPr>
          <p:nvPr/>
        </p:nvPicPr>
        <p:blipFill>
          <a:blip r:embed="rId3"/>
          <a:stretch>
            <a:fillRect/>
          </a:stretch>
        </p:blipFill>
        <p:spPr>
          <a:xfrm>
            <a:off x="4638708" y="1425694"/>
            <a:ext cx="6759494" cy="4929231"/>
          </a:xfrm>
          <a:prstGeom prst="rect">
            <a:avLst/>
          </a:prstGeom>
        </p:spPr>
      </p:pic>
      <p:pic>
        <p:nvPicPr>
          <p:cNvPr id="13" name="Grafik 12">
            <a:extLst>
              <a:ext uri="{FF2B5EF4-FFF2-40B4-BE49-F238E27FC236}">
                <a16:creationId xmlns:a16="http://schemas.microsoft.com/office/drawing/2014/main" id="{85A1BEC0-66B5-E043-D702-5B48B3FB73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9163" y="2349782"/>
            <a:ext cx="3516687" cy="2158435"/>
          </a:xfrm>
          <a:prstGeom prst="rect">
            <a:avLst/>
          </a:prstGeom>
        </p:spPr>
      </p:pic>
      <p:sp>
        <p:nvSpPr>
          <p:cNvPr id="15" name="Textfeld 14">
            <a:extLst>
              <a:ext uri="{FF2B5EF4-FFF2-40B4-BE49-F238E27FC236}">
                <a16:creationId xmlns:a16="http://schemas.microsoft.com/office/drawing/2014/main" id="{E06EFDE6-2812-BA4A-58E5-6A5EEFA50711}"/>
              </a:ext>
            </a:extLst>
          </p:cNvPr>
          <p:cNvSpPr txBox="1"/>
          <p:nvPr/>
        </p:nvSpPr>
        <p:spPr>
          <a:xfrm>
            <a:off x="7323794" y="127793"/>
            <a:ext cx="449276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rPr>
              <a:t>Gesundheit beginnt im Darm – Einblicke in die Gesundheitsforschung</a:t>
            </a:r>
          </a:p>
        </p:txBody>
      </p:sp>
      <p:sp>
        <p:nvSpPr>
          <p:cNvPr id="16" name="Textfeld 15">
            <a:extLst>
              <a:ext uri="{FF2B5EF4-FFF2-40B4-BE49-F238E27FC236}">
                <a16:creationId xmlns:a16="http://schemas.microsoft.com/office/drawing/2014/main" id="{25FF6B1E-5D3A-D0C5-3A01-67675B6AEA2C}"/>
              </a:ext>
            </a:extLst>
          </p:cNvPr>
          <p:cNvSpPr txBox="1"/>
          <p:nvPr/>
        </p:nvSpPr>
        <p:spPr>
          <a:xfrm>
            <a:off x="6648768" y="6580342"/>
            <a:ext cx="2433680" cy="246221"/>
          </a:xfrm>
          <a:prstGeom prst="rect">
            <a:avLst/>
          </a:prstGeom>
          <a:noFill/>
        </p:spPr>
        <p:txBody>
          <a:bodyPr wrap="none" rtlCol="0">
            <a:spAutoFit/>
          </a:bodyPr>
          <a:lstStyle/>
          <a:p>
            <a:r>
              <a:rPr lang="de-DE" sz="1000" dirty="0"/>
              <a:t>Entwickelt von Dr. Yasmin Shirin Appelhans</a:t>
            </a:r>
          </a:p>
        </p:txBody>
      </p:sp>
      <p:pic>
        <p:nvPicPr>
          <p:cNvPr id="17" name="Grafik 16">
            <a:extLst>
              <a:ext uri="{FF2B5EF4-FFF2-40B4-BE49-F238E27FC236}">
                <a16:creationId xmlns:a16="http://schemas.microsoft.com/office/drawing/2014/main" id="{0362AD64-CAE8-D2B9-7DDE-829A0101BA99}"/>
              </a:ext>
            </a:extLst>
          </p:cNvPr>
          <p:cNvPicPr>
            <a:picLocks noChangeAspect="1"/>
          </p:cNvPicPr>
          <p:nvPr/>
        </p:nvPicPr>
        <p:blipFill rotWithShape="1">
          <a:blip r:embed="rId5">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8" name="Grafik 17">
            <a:extLst>
              <a:ext uri="{FF2B5EF4-FFF2-40B4-BE49-F238E27FC236}">
                <a16:creationId xmlns:a16="http://schemas.microsoft.com/office/drawing/2014/main" id="{FA5D8E74-13F7-64D9-BBE2-48F043BE583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19" name="Grafik 18">
            <a:extLst>
              <a:ext uri="{FF2B5EF4-FFF2-40B4-BE49-F238E27FC236}">
                <a16:creationId xmlns:a16="http://schemas.microsoft.com/office/drawing/2014/main" id="{0CB3B3A9-D205-4F36-185D-5B88CD358A84}"/>
              </a:ext>
            </a:extLst>
          </p:cNvPr>
          <p:cNvPicPr>
            <a:picLocks noChangeAspect="1"/>
          </p:cNvPicPr>
          <p:nvPr/>
        </p:nvPicPr>
        <p:blipFill>
          <a:blip r:embed="rId7"/>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7420988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2AADD16D-BDBC-AE5C-138B-EE498BD6F2FB}"/>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500"/>
              </a:spcAft>
              <a:buClrTx/>
              <a:buSzTx/>
              <a:buFontTx/>
              <a:buNone/>
              <a:tabLst/>
              <a:defRPr/>
            </a:pPr>
            <a:r>
              <a:rPr lang="de-DE" sz="3200" b="1" i="1" dirty="0">
                <a:solidFill>
                  <a:prstClr val="black"/>
                </a:solidFill>
                <a:latin typeface="Calibri Light" panose="020F0302020204030204"/>
              </a:rPr>
              <a:t>Exkurs: </a:t>
            </a:r>
            <a:r>
              <a:rPr lang="de-DE" sz="3200" b="1" dirty="0">
                <a:solidFill>
                  <a:prstClr val="black"/>
                </a:solidFill>
                <a:latin typeface="Calibri Light" panose="020F0302020204030204"/>
              </a:rPr>
              <a:t>Einblicke in die Gesundheitsforschung</a:t>
            </a:r>
            <a:endPar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pic>
        <p:nvPicPr>
          <p:cNvPr id="11" name="Grafik 10">
            <a:extLst>
              <a:ext uri="{FF2B5EF4-FFF2-40B4-BE49-F238E27FC236}">
                <a16:creationId xmlns:a16="http://schemas.microsoft.com/office/drawing/2014/main" id="{E1B82761-8BD2-71F5-949E-DE9AA3A9F4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5179" y="4028520"/>
            <a:ext cx="3516687" cy="2158435"/>
          </a:xfrm>
          <a:prstGeom prst="rect">
            <a:avLst/>
          </a:prstGeom>
        </p:spPr>
      </p:pic>
      <p:sp>
        <p:nvSpPr>
          <p:cNvPr id="12" name="Textfeld 11">
            <a:extLst>
              <a:ext uri="{FF2B5EF4-FFF2-40B4-BE49-F238E27FC236}">
                <a16:creationId xmlns:a16="http://schemas.microsoft.com/office/drawing/2014/main" id="{C670E8CA-4E56-CD8D-7610-260DE0E80A9C}"/>
              </a:ext>
            </a:extLst>
          </p:cNvPr>
          <p:cNvSpPr txBox="1"/>
          <p:nvPr/>
        </p:nvSpPr>
        <p:spPr>
          <a:xfrm>
            <a:off x="7323794" y="127793"/>
            <a:ext cx="449276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rPr>
              <a:t>Gesundheit beginnt im Darm – Einblicke in die Gesundheitsforschung</a:t>
            </a:r>
          </a:p>
        </p:txBody>
      </p:sp>
      <p:pic>
        <p:nvPicPr>
          <p:cNvPr id="14" name="Grafik 13">
            <a:extLst>
              <a:ext uri="{FF2B5EF4-FFF2-40B4-BE49-F238E27FC236}">
                <a16:creationId xmlns:a16="http://schemas.microsoft.com/office/drawing/2014/main" id="{324210BD-0679-43CF-C568-52D165DFEB62}"/>
              </a:ext>
            </a:extLst>
          </p:cNvPr>
          <p:cNvPicPr>
            <a:picLocks noChangeAspect="1"/>
          </p:cNvPicPr>
          <p:nvPr/>
        </p:nvPicPr>
        <p:blipFill>
          <a:blip r:embed="rId4"/>
          <a:stretch>
            <a:fillRect/>
          </a:stretch>
        </p:blipFill>
        <p:spPr>
          <a:xfrm>
            <a:off x="1169581" y="1748403"/>
            <a:ext cx="6800259" cy="4560233"/>
          </a:xfrm>
          <a:prstGeom prst="rect">
            <a:avLst/>
          </a:prstGeom>
        </p:spPr>
      </p:pic>
      <p:sp>
        <p:nvSpPr>
          <p:cNvPr id="16" name="Textfeld 15">
            <a:extLst>
              <a:ext uri="{FF2B5EF4-FFF2-40B4-BE49-F238E27FC236}">
                <a16:creationId xmlns:a16="http://schemas.microsoft.com/office/drawing/2014/main" id="{CD84ADEA-01C2-AF8E-3B0B-135A129605AA}"/>
              </a:ext>
            </a:extLst>
          </p:cNvPr>
          <p:cNvSpPr txBox="1"/>
          <p:nvPr/>
        </p:nvSpPr>
        <p:spPr>
          <a:xfrm>
            <a:off x="2230179" y="6360875"/>
            <a:ext cx="6097772" cy="369332"/>
          </a:xfrm>
          <a:prstGeom prst="rect">
            <a:avLst/>
          </a:prstGeom>
          <a:noFill/>
        </p:spPr>
        <p:txBody>
          <a:bodyPr wrap="square">
            <a:spAutoFit/>
          </a:bodyPr>
          <a:lstStyle/>
          <a:p>
            <a:r>
              <a:rPr lang="de-DE" dirty="0">
                <a:hlinkClick r:id="rId5"/>
              </a:rPr>
              <a:t>https://www.youtube.com/watch?v=K_7fr56xGFQ</a:t>
            </a:r>
            <a:r>
              <a:rPr lang="de-DE" dirty="0"/>
              <a:t> </a:t>
            </a:r>
          </a:p>
        </p:txBody>
      </p:sp>
      <p:pic>
        <p:nvPicPr>
          <p:cNvPr id="17" name="Grafik 16">
            <a:extLst>
              <a:ext uri="{FF2B5EF4-FFF2-40B4-BE49-F238E27FC236}">
                <a16:creationId xmlns:a16="http://schemas.microsoft.com/office/drawing/2014/main" id="{AC9BD6F9-1467-90C4-E55B-96DED3BA8BDD}"/>
              </a:ext>
            </a:extLst>
          </p:cNvPr>
          <p:cNvPicPr>
            <a:picLocks noChangeAspect="1"/>
          </p:cNvPicPr>
          <p:nvPr/>
        </p:nvPicPr>
        <p:blipFill rotWithShape="1">
          <a:blip r:embed="rId6">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8" name="Grafik 17">
            <a:extLst>
              <a:ext uri="{FF2B5EF4-FFF2-40B4-BE49-F238E27FC236}">
                <a16:creationId xmlns:a16="http://schemas.microsoft.com/office/drawing/2014/main" id="{FB619ADF-7B1A-87F6-EE7C-86D3272CB01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19" name="Grafik 18">
            <a:extLst>
              <a:ext uri="{FF2B5EF4-FFF2-40B4-BE49-F238E27FC236}">
                <a16:creationId xmlns:a16="http://schemas.microsoft.com/office/drawing/2014/main" id="{F096B03F-9868-8A01-7305-2AC96A9B4232}"/>
              </a:ext>
            </a:extLst>
          </p:cNvPr>
          <p:cNvPicPr>
            <a:picLocks noChangeAspect="1"/>
          </p:cNvPicPr>
          <p:nvPr/>
        </p:nvPicPr>
        <p:blipFill>
          <a:blip r:embed="rId8"/>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26552446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2AADD16D-BDBC-AE5C-138B-EE498BD6F2FB}"/>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500"/>
              </a:spcAft>
              <a:buClrTx/>
              <a:buSzTx/>
              <a:buFontTx/>
              <a:buNone/>
              <a:tabLst/>
              <a:defRPr/>
            </a:pPr>
            <a:r>
              <a:rPr lang="de-DE" sz="3200" b="1" i="1" dirty="0">
                <a:solidFill>
                  <a:prstClr val="black"/>
                </a:solidFill>
                <a:latin typeface="Calibri Light" panose="020F0302020204030204"/>
              </a:rPr>
              <a:t>Exkurs: </a:t>
            </a:r>
            <a:r>
              <a:rPr lang="de-DE" sz="3200" b="1" dirty="0">
                <a:solidFill>
                  <a:prstClr val="black"/>
                </a:solidFill>
                <a:latin typeface="Calibri Light" panose="020F0302020204030204"/>
              </a:rPr>
              <a:t>Einblicke in die Gesundheitsforschung</a:t>
            </a:r>
            <a:endPar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pic>
        <p:nvPicPr>
          <p:cNvPr id="11" name="Grafik 10">
            <a:extLst>
              <a:ext uri="{FF2B5EF4-FFF2-40B4-BE49-F238E27FC236}">
                <a16:creationId xmlns:a16="http://schemas.microsoft.com/office/drawing/2014/main" id="{E1B82761-8BD2-71F5-949E-DE9AA3A9F4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5179" y="4028520"/>
            <a:ext cx="3516687" cy="2158435"/>
          </a:xfrm>
          <a:prstGeom prst="rect">
            <a:avLst/>
          </a:prstGeom>
        </p:spPr>
      </p:pic>
      <p:sp>
        <p:nvSpPr>
          <p:cNvPr id="12" name="Textfeld 11">
            <a:extLst>
              <a:ext uri="{FF2B5EF4-FFF2-40B4-BE49-F238E27FC236}">
                <a16:creationId xmlns:a16="http://schemas.microsoft.com/office/drawing/2014/main" id="{C670E8CA-4E56-CD8D-7610-260DE0E80A9C}"/>
              </a:ext>
            </a:extLst>
          </p:cNvPr>
          <p:cNvSpPr txBox="1"/>
          <p:nvPr/>
        </p:nvSpPr>
        <p:spPr>
          <a:xfrm>
            <a:off x="7323794" y="127793"/>
            <a:ext cx="449276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rPr>
              <a:t>Gesundheit beginnt im Darm – Einblicke in die Gesundheitsforschung</a:t>
            </a:r>
          </a:p>
        </p:txBody>
      </p:sp>
      <p:pic>
        <p:nvPicPr>
          <p:cNvPr id="4" name="Grafik 3">
            <a:extLst>
              <a:ext uri="{FF2B5EF4-FFF2-40B4-BE49-F238E27FC236}">
                <a16:creationId xmlns:a16="http://schemas.microsoft.com/office/drawing/2014/main" id="{EBA1E32A-BB72-12F5-88C5-EFE1E2F82B0F}"/>
              </a:ext>
            </a:extLst>
          </p:cNvPr>
          <p:cNvPicPr>
            <a:picLocks noChangeAspect="1"/>
          </p:cNvPicPr>
          <p:nvPr/>
        </p:nvPicPr>
        <p:blipFill>
          <a:blip r:embed="rId4"/>
          <a:stretch>
            <a:fillRect/>
          </a:stretch>
        </p:blipFill>
        <p:spPr>
          <a:xfrm>
            <a:off x="1169581" y="1758760"/>
            <a:ext cx="6800258" cy="4543535"/>
          </a:xfrm>
          <a:prstGeom prst="rect">
            <a:avLst/>
          </a:prstGeom>
        </p:spPr>
      </p:pic>
      <p:sp>
        <p:nvSpPr>
          <p:cNvPr id="16" name="Textfeld 15">
            <a:extLst>
              <a:ext uri="{FF2B5EF4-FFF2-40B4-BE49-F238E27FC236}">
                <a16:creationId xmlns:a16="http://schemas.microsoft.com/office/drawing/2014/main" id="{CD84ADEA-01C2-AF8E-3B0B-135A129605AA}"/>
              </a:ext>
            </a:extLst>
          </p:cNvPr>
          <p:cNvSpPr txBox="1"/>
          <p:nvPr/>
        </p:nvSpPr>
        <p:spPr>
          <a:xfrm>
            <a:off x="2230179" y="6360875"/>
            <a:ext cx="6097772" cy="369332"/>
          </a:xfrm>
          <a:prstGeom prst="rect">
            <a:avLst/>
          </a:prstGeom>
          <a:noFill/>
        </p:spPr>
        <p:txBody>
          <a:bodyPr wrap="square">
            <a:spAutoFit/>
          </a:bodyPr>
          <a:lstStyle/>
          <a:p>
            <a:r>
              <a:rPr lang="de-DE" dirty="0">
                <a:hlinkClick r:id="rId5"/>
              </a:rPr>
              <a:t>https://www.youtube.com/watch?v=PKiWWTPpHB0</a:t>
            </a:r>
            <a:r>
              <a:rPr lang="de-DE" dirty="0"/>
              <a:t> </a:t>
            </a:r>
          </a:p>
        </p:txBody>
      </p:sp>
      <p:pic>
        <p:nvPicPr>
          <p:cNvPr id="7" name="Grafik 6">
            <a:extLst>
              <a:ext uri="{FF2B5EF4-FFF2-40B4-BE49-F238E27FC236}">
                <a16:creationId xmlns:a16="http://schemas.microsoft.com/office/drawing/2014/main" id="{C3D6DB25-77BC-75EA-1490-DE23C412B8E1}"/>
              </a:ext>
            </a:extLst>
          </p:cNvPr>
          <p:cNvPicPr>
            <a:picLocks noChangeAspect="1"/>
          </p:cNvPicPr>
          <p:nvPr/>
        </p:nvPicPr>
        <p:blipFill rotWithShape="1">
          <a:blip r:embed="rId6">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0" name="Grafik 9">
            <a:extLst>
              <a:ext uri="{FF2B5EF4-FFF2-40B4-BE49-F238E27FC236}">
                <a16:creationId xmlns:a16="http://schemas.microsoft.com/office/drawing/2014/main" id="{9EE69BDA-FFDB-8659-607B-4A52E292441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13" name="Grafik 12">
            <a:extLst>
              <a:ext uri="{FF2B5EF4-FFF2-40B4-BE49-F238E27FC236}">
                <a16:creationId xmlns:a16="http://schemas.microsoft.com/office/drawing/2014/main" id="{5029E786-D5C2-9F9A-6668-81785E311DB6}"/>
              </a:ext>
            </a:extLst>
          </p:cNvPr>
          <p:cNvPicPr>
            <a:picLocks noChangeAspect="1"/>
          </p:cNvPicPr>
          <p:nvPr/>
        </p:nvPicPr>
        <p:blipFill>
          <a:blip r:embed="rId8"/>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13354956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2AADD16D-BDBC-AE5C-138B-EE498BD6F2FB}"/>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500"/>
              </a:spcAft>
              <a:buClrTx/>
              <a:buSzTx/>
              <a:buFontTx/>
              <a:buNone/>
              <a:tabLst/>
              <a:defRPr/>
            </a:pPr>
            <a:r>
              <a:rPr lang="de-DE" sz="3200" b="1" i="1" dirty="0">
                <a:solidFill>
                  <a:prstClr val="black"/>
                </a:solidFill>
                <a:latin typeface="Calibri Light" panose="020F0302020204030204"/>
              </a:rPr>
              <a:t>Exkurs: </a:t>
            </a:r>
            <a:r>
              <a:rPr lang="de-DE" sz="3200" b="1" dirty="0">
                <a:solidFill>
                  <a:prstClr val="black"/>
                </a:solidFill>
                <a:latin typeface="Calibri Light" panose="020F0302020204030204"/>
              </a:rPr>
              <a:t>Einblicke in die Gesundheitsforschung</a:t>
            </a:r>
            <a:endPar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pic>
        <p:nvPicPr>
          <p:cNvPr id="11" name="Grafik 10">
            <a:extLst>
              <a:ext uri="{FF2B5EF4-FFF2-40B4-BE49-F238E27FC236}">
                <a16:creationId xmlns:a16="http://schemas.microsoft.com/office/drawing/2014/main" id="{E1B82761-8BD2-71F5-949E-DE9AA3A9F4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5179" y="4028520"/>
            <a:ext cx="3516687" cy="2158435"/>
          </a:xfrm>
          <a:prstGeom prst="rect">
            <a:avLst/>
          </a:prstGeom>
        </p:spPr>
      </p:pic>
      <p:sp>
        <p:nvSpPr>
          <p:cNvPr id="12" name="Textfeld 11">
            <a:extLst>
              <a:ext uri="{FF2B5EF4-FFF2-40B4-BE49-F238E27FC236}">
                <a16:creationId xmlns:a16="http://schemas.microsoft.com/office/drawing/2014/main" id="{C670E8CA-4E56-CD8D-7610-260DE0E80A9C}"/>
              </a:ext>
            </a:extLst>
          </p:cNvPr>
          <p:cNvSpPr txBox="1"/>
          <p:nvPr/>
        </p:nvSpPr>
        <p:spPr>
          <a:xfrm>
            <a:off x="7323794" y="127793"/>
            <a:ext cx="449276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rPr>
              <a:t>Gesundheit beginnt im Darm – Einblicke in die Gesundheitsforschung</a:t>
            </a:r>
          </a:p>
        </p:txBody>
      </p:sp>
      <p:pic>
        <p:nvPicPr>
          <p:cNvPr id="13" name="Grafik 12">
            <a:extLst>
              <a:ext uri="{FF2B5EF4-FFF2-40B4-BE49-F238E27FC236}">
                <a16:creationId xmlns:a16="http://schemas.microsoft.com/office/drawing/2014/main" id="{B72BFBE9-A0A2-21FD-B358-000BF36C847F}"/>
              </a:ext>
            </a:extLst>
          </p:cNvPr>
          <p:cNvPicPr>
            <a:picLocks noChangeAspect="1"/>
          </p:cNvPicPr>
          <p:nvPr/>
        </p:nvPicPr>
        <p:blipFill>
          <a:blip r:embed="rId4"/>
          <a:stretch>
            <a:fillRect/>
          </a:stretch>
        </p:blipFill>
        <p:spPr>
          <a:xfrm>
            <a:off x="1169581" y="1758760"/>
            <a:ext cx="6800258" cy="4560232"/>
          </a:xfrm>
          <a:prstGeom prst="rect">
            <a:avLst/>
          </a:prstGeom>
        </p:spPr>
      </p:pic>
      <p:sp>
        <p:nvSpPr>
          <p:cNvPr id="16" name="Textfeld 15">
            <a:extLst>
              <a:ext uri="{FF2B5EF4-FFF2-40B4-BE49-F238E27FC236}">
                <a16:creationId xmlns:a16="http://schemas.microsoft.com/office/drawing/2014/main" id="{CD84ADEA-01C2-AF8E-3B0B-135A129605AA}"/>
              </a:ext>
            </a:extLst>
          </p:cNvPr>
          <p:cNvSpPr txBox="1"/>
          <p:nvPr/>
        </p:nvSpPr>
        <p:spPr>
          <a:xfrm>
            <a:off x="2230179" y="6360875"/>
            <a:ext cx="6097772" cy="369332"/>
          </a:xfrm>
          <a:prstGeom prst="rect">
            <a:avLst/>
          </a:prstGeom>
          <a:noFill/>
        </p:spPr>
        <p:txBody>
          <a:bodyPr wrap="square">
            <a:spAutoFit/>
          </a:bodyPr>
          <a:lstStyle/>
          <a:p>
            <a:r>
              <a:rPr lang="de-DE" dirty="0">
                <a:hlinkClick r:id="rId5"/>
              </a:rPr>
              <a:t>https://www.youtube.com/watch?v=_N3wMsHVBF8&amp;t=205s</a:t>
            </a:r>
            <a:r>
              <a:rPr lang="de-DE" dirty="0"/>
              <a:t> </a:t>
            </a:r>
          </a:p>
        </p:txBody>
      </p:sp>
      <p:pic>
        <p:nvPicPr>
          <p:cNvPr id="14" name="Grafik 13">
            <a:extLst>
              <a:ext uri="{FF2B5EF4-FFF2-40B4-BE49-F238E27FC236}">
                <a16:creationId xmlns:a16="http://schemas.microsoft.com/office/drawing/2014/main" id="{7081422A-AFAA-3118-BDDA-30E8CE3EB6A3}"/>
              </a:ext>
            </a:extLst>
          </p:cNvPr>
          <p:cNvPicPr>
            <a:picLocks noChangeAspect="1"/>
          </p:cNvPicPr>
          <p:nvPr/>
        </p:nvPicPr>
        <p:blipFill rotWithShape="1">
          <a:blip r:embed="rId6">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5" name="Grafik 14">
            <a:extLst>
              <a:ext uri="{FF2B5EF4-FFF2-40B4-BE49-F238E27FC236}">
                <a16:creationId xmlns:a16="http://schemas.microsoft.com/office/drawing/2014/main" id="{222007AE-BD2A-8E3A-9441-23FD0ED32C2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17" name="Grafik 16">
            <a:extLst>
              <a:ext uri="{FF2B5EF4-FFF2-40B4-BE49-F238E27FC236}">
                <a16:creationId xmlns:a16="http://schemas.microsoft.com/office/drawing/2014/main" id="{43CEABFA-88C5-46CA-2917-29710A8AF084}"/>
              </a:ext>
            </a:extLst>
          </p:cNvPr>
          <p:cNvPicPr>
            <a:picLocks noChangeAspect="1"/>
          </p:cNvPicPr>
          <p:nvPr/>
        </p:nvPicPr>
        <p:blipFill>
          <a:blip r:embed="rId8"/>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5848457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2AADD16D-BDBC-AE5C-138B-EE498BD6F2FB}"/>
              </a:ext>
            </a:extLst>
          </p:cNvPr>
          <p:cNvSpPr txBox="1">
            <a:spLocks/>
          </p:cNvSpPr>
          <p:nvPr/>
        </p:nvSpPr>
        <p:spPr>
          <a:xfrm>
            <a:off x="471034" y="380958"/>
            <a:ext cx="112700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500"/>
              </a:spcAft>
              <a:buClrTx/>
              <a:buSzTx/>
              <a:buFontTx/>
              <a:buNone/>
              <a:tabLst/>
              <a:defRPr/>
            </a:pPr>
            <a:r>
              <a:rPr lang="de-DE" sz="3200" b="1" i="1" dirty="0">
                <a:solidFill>
                  <a:prstClr val="black"/>
                </a:solidFill>
                <a:latin typeface="Calibri Light" panose="020F0302020204030204"/>
              </a:rPr>
              <a:t>Exkurs: </a:t>
            </a:r>
            <a:r>
              <a:rPr lang="de-DE" sz="3200" b="1" dirty="0">
                <a:solidFill>
                  <a:prstClr val="black"/>
                </a:solidFill>
                <a:latin typeface="Calibri Light" panose="020F0302020204030204"/>
              </a:rPr>
              <a:t>Ist der Begriff des Individuums noch haltbar?</a:t>
            </a:r>
            <a:endPar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2" name="Textfeld 1">
            <a:extLst>
              <a:ext uri="{FF2B5EF4-FFF2-40B4-BE49-F238E27FC236}">
                <a16:creationId xmlns:a16="http://schemas.microsoft.com/office/drawing/2014/main" id="{948D45F1-FCB5-775E-C897-679E8D19D221}"/>
              </a:ext>
            </a:extLst>
          </p:cNvPr>
          <p:cNvSpPr txBox="1"/>
          <p:nvPr/>
        </p:nvSpPr>
        <p:spPr>
          <a:xfrm>
            <a:off x="7664040" y="127793"/>
            <a:ext cx="408246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rPr>
              <a:t>Gesundheit beginnt im Darm – Wir sind viele – Das Mikrobiom</a:t>
            </a:r>
          </a:p>
        </p:txBody>
      </p:sp>
      <p:pic>
        <p:nvPicPr>
          <p:cNvPr id="10" name="Grafik 9">
            <a:extLst>
              <a:ext uri="{FF2B5EF4-FFF2-40B4-BE49-F238E27FC236}">
                <a16:creationId xmlns:a16="http://schemas.microsoft.com/office/drawing/2014/main" id="{5CA4215E-40B7-6B52-49C6-45D776420E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99500" y="3089671"/>
            <a:ext cx="3314700" cy="3314700"/>
          </a:xfrm>
          <a:prstGeom prst="rect">
            <a:avLst/>
          </a:prstGeom>
        </p:spPr>
      </p:pic>
      <p:pic>
        <p:nvPicPr>
          <p:cNvPr id="11" name="Grafik 10">
            <a:extLst>
              <a:ext uri="{FF2B5EF4-FFF2-40B4-BE49-F238E27FC236}">
                <a16:creationId xmlns:a16="http://schemas.microsoft.com/office/drawing/2014/main" id="{E344EDFD-622C-CD99-D742-9D4C1B0E41EA}"/>
              </a:ext>
            </a:extLst>
          </p:cNvPr>
          <p:cNvPicPr>
            <a:picLocks noChangeAspect="1"/>
          </p:cNvPicPr>
          <p:nvPr/>
        </p:nvPicPr>
        <p:blipFill rotWithShape="1">
          <a:blip r:embed="rId4">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2" name="Grafik 11">
            <a:extLst>
              <a:ext uri="{FF2B5EF4-FFF2-40B4-BE49-F238E27FC236}">
                <a16:creationId xmlns:a16="http://schemas.microsoft.com/office/drawing/2014/main" id="{4BF16EAA-A3B8-2D8B-AF4B-CFAB927B21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13" name="Grafik 12">
            <a:extLst>
              <a:ext uri="{FF2B5EF4-FFF2-40B4-BE49-F238E27FC236}">
                <a16:creationId xmlns:a16="http://schemas.microsoft.com/office/drawing/2014/main" id="{F984B224-0EBC-1A34-DB95-E7DDEF6E55A1}"/>
              </a:ext>
            </a:extLst>
          </p:cNvPr>
          <p:cNvPicPr>
            <a:picLocks noChangeAspect="1"/>
          </p:cNvPicPr>
          <p:nvPr/>
        </p:nvPicPr>
        <p:blipFill>
          <a:blip r:embed="rId6"/>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40289553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feld 6">
            <a:extLst>
              <a:ext uri="{FF2B5EF4-FFF2-40B4-BE49-F238E27FC236}">
                <a16:creationId xmlns:a16="http://schemas.microsoft.com/office/drawing/2014/main" id="{F28B015A-6045-BB9B-B9C6-3E82467D7C49}"/>
              </a:ext>
            </a:extLst>
          </p:cNvPr>
          <p:cNvSpPr txBox="1"/>
          <p:nvPr/>
        </p:nvSpPr>
        <p:spPr>
          <a:xfrm>
            <a:off x="8237255" y="127793"/>
            <a:ext cx="3483711" cy="276999"/>
          </a:xfrm>
          <a:prstGeom prst="rect">
            <a:avLst/>
          </a:prstGeom>
          <a:noFill/>
        </p:spPr>
        <p:txBody>
          <a:bodyPr wrap="none" rtlCol="0">
            <a:spAutoFit/>
          </a:bodyPr>
          <a:lstStyle/>
          <a:p>
            <a:r>
              <a:rPr lang="de-DE" sz="1200" dirty="0"/>
              <a:t>Gesundheit beginnt im Darm – Was ist los mit </a:t>
            </a:r>
            <a:r>
              <a:rPr lang="de-DE" sz="1200" dirty="0" err="1"/>
              <a:t>Meta</a:t>
            </a:r>
            <a:r>
              <a:rPr lang="de-DE" sz="1200" dirty="0"/>
              <a:t>?</a:t>
            </a:r>
          </a:p>
        </p:txBody>
      </p:sp>
      <p:sp>
        <p:nvSpPr>
          <p:cNvPr id="14" name="Rechteck 13">
            <a:extLst>
              <a:ext uri="{FF2B5EF4-FFF2-40B4-BE49-F238E27FC236}">
                <a16:creationId xmlns:a16="http://schemas.microsoft.com/office/drawing/2014/main" id="{A1451454-3148-DF28-7D3B-E08218B2EB3F}"/>
              </a:ext>
            </a:extLst>
          </p:cNvPr>
          <p:cNvSpPr/>
          <p:nvPr/>
        </p:nvSpPr>
        <p:spPr>
          <a:xfrm>
            <a:off x="590595" y="1260301"/>
            <a:ext cx="10883172" cy="1116398"/>
          </a:xfrm>
          <a:prstGeom prst="rect">
            <a:avLst/>
          </a:prstGeom>
          <a:solidFill>
            <a:schemeClr val="accent1">
              <a:lumMod val="20000"/>
              <a:lumOff val="8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Textfeld 17">
            <a:extLst>
              <a:ext uri="{FF2B5EF4-FFF2-40B4-BE49-F238E27FC236}">
                <a16:creationId xmlns:a16="http://schemas.microsoft.com/office/drawing/2014/main" id="{E426D94C-1E89-120D-2791-50BDAEE9E921}"/>
              </a:ext>
            </a:extLst>
          </p:cNvPr>
          <p:cNvSpPr txBox="1"/>
          <p:nvPr/>
        </p:nvSpPr>
        <p:spPr>
          <a:xfrm>
            <a:off x="1802236" y="1260301"/>
            <a:ext cx="9671531" cy="1138773"/>
          </a:xfrm>
          <a:prstGeom prst="rect">
            <a:avLst/>
          </a:prstGeom>
          <a:noFill/>
          <a:ln>
            <a:noFill/>
          </a:ln>
        </p:spPr>
        <p:txBody>
          <a:bodyPr wrap="square">
            <a:spAutoFit/>
          </a:bodyPr>
          <a:lstStyle/>
          <a:p>
            <a:r>
              <a:rPr lang="de-DE" sz="3200" dirty="0"/>
              <a:t>Aufgabe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Tauscht euch in eurem Team kurz über euren Begriff aus. Aktiviert so euer Vorwissen und bereitet euch darauf vor, euren Begriff im Plenum kurz und verständlich vorzustellen.</a:t>
            </a:r>
            <a:endParaRPr lang="de-DE" sz="3200" dirty="0"/>
          </a:p>
        </p:txBody>
      </p:sp>
      <p:sp>
        <p:nvSpPr>
          <p:cNvPr id="19" name="Rechteck: abgerundete Ecken 18">
            <a:extLst>
              <a:ext uri="{FF2B5EF4-FFF2-40B4-BE49-F238E27FC236}">
                <a16:creationId xmlns:a16="http://schemas.microsoft.com/office/drawing/2014/main" id="{352BCF59-685A-7D7A-4683-376B333307E6}"/>
              </a:ext>
            </a:extLst>
          </p:cNvPr>
          <p:cNvSpPr/>
          <p:nvPr/>
        </p:nvSpPr>
        <p:spPr>
          <a:xfrm>
            <a:off x="9251577" y="529373"/>
            <a:ext cx="2345167" cy="509246"/>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1">
                    <a:lumMod val="50000"/>
                  </a:schemeClr>
                </a:solidFill>
              </a:rPr>
              <a:t>Einstieg &amp; Wiederholung</a:t>
            </a:r>
          </a:p>
        </p:txBody>
      </p:sp>
      <p:sp>
        <p:nvSpPr>
          <p:cNvPr id="3" name="Rechteck 2">
            <a:extLst>
              <a:ext uri="{FF2B5EF4-FFF2-40B4-BE49-F238E27FC236}">
                <a16:creationId xmlns:a16="http://schemas.microsoft.com/office/drawing/2014/main" id="{7CEA7662-67D9-3E7E-35CD-AD775D3DE2BC}"/>
              </a:ext>
            </a:extLst>
          </p:cNvPr>
          <p:cNvSpPr/>
          <p:nvPr/>
        </p:nvSpPr>
        <p:spPr>
          <a:xfrm>
            <a:off x="1382921" y="2563877"/>
            <a:ext cx="4507454" cy="1134259"/>
          </a:xfrm>
          <a:prstGeom prst="rect">
            <a:avLst/>
          </a:prstGeom>
          <a:solidFill>
            <a:schemeClr val="bg1"/>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1">
                    <a:lumMod val="50000"/>
                  </a:schemeClr>
                </a:solidFill>
              </a:rPr>
              <a:t>Homöostase</a:t>
            </a:r>
          </a:p>
        </p:txBody>
      </p:sp>
      <p:sp>
        <p:nvSpPr>
          <p:cNvPr id="4" name="Rechteck 3">
            <a:extLst>
              <a:ext uri="{FF2B5EF4-FFF2-40B4-BE49-F238E27FC236}">
                <a16:creationId xmlns:a16="http://schemas.microsoft.com/office/drawing/2014/main" id="{8B40207E-A8FC-4BBE-C0AC-0A3A905FA8C4}"/>
              </a:ext>
            </a:extLst>
          </p:cNvPr>
          <p:cNvSpPr/>
          <p:nvPr/>
        </p:nvSpPr>
        <p:spPr>
          <a:xfrm>
            <a:off x="6496195" y="2568904"/>
            <a:ext cx="4507454" cy="1134259"/>
          </a:xfrm>
          <a:prstGeom prst="rect">
            <a:avLst/>
          </a:prstGeom>
          <a:solidFill>
            <a:schemeClr val="bg1"/>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1">
                    <a:lumMod val="50000"/>
                  </a:schemeClr>
                </a:solidFill>
              </a:rPr>
              <a:t>Dysbiose</a:t>
            </a:r>
          </a:p>
        </p:txBody>
      </p:sp>
      <p:pic>
        <p:nvPicPr>
          <p:cNvPr id="10" name="Grafik 9">
            <a:extLst>
              <a:ext uri="{FF2B5EF4-FFF2-40B4-BE49-F238E27FC236}">
                <a16:creationId xmlns:a16="http://schemas.microsoft.com/office/drawing/2014/main" id="{EC9F7CA1-E95F-9C17-E5CB-5058CB1DE0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6684" y="3885314"/>
            <a:ext cx="5041338" cy="2667648"/>
          </a:xfrm>
          <a:prstGeom prst="rect">
            <a:avLst/>
          </a:prstGeom>
        </p:spPr>
      </p:pic>
      <p:sp>
        <p:nvSpPr>
          <p:cNvPr id="12" name="Ellipse 11">
            <a:extLst>
              <a:ext uri="{FF2B5EF4-FFF2-40B4-BE49-F238E27FC236}">
                <a16:creationId xmlns:a16="http://schemas.microsoft.com/office/drawing/2014/main" id="{0D536008-6DA8-AB89-DBA3-2A239386960B}"/>
              </a:ext>
            </a:extLst>
          </p:cNvPr>
          <p:cNvSpPr/>
          <p:nvPr/>
        </p:nvSpPr>
        <p:spPr>
          <a:xfrm>
            <a:off x="717838" y="1348061"/>
            <a:ext cx="957155" cy="963251"/>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28575">
            <a:solidFill>
              <a:srgbClr val="DBF9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itel 1">
            <a:extLst>
              <a:ext uri="{FF2B5EF4-FFF2-40B4-BE49-F238E27FC236}">
                <a16:creationId xmlns:a16="http://schemas.microsoft.com/office/drawing/2014/main" id="{5490270F-217E-6173-EAF3-E49F4B839A0D}"/>
              </a:ext>
            </a:extLst>
          </p:cNvPr>
          <p:cNvSpPr txBox="1">
            <a:spLocks/>
          </p:cNvSpPr>
          <p:nvPr/>
        </p:nvSpPr>
        <p:spPr>
          <a:xfrm>
            <a:off x="471034" y="380959"/>
            <a:ext cx="11270026" cy="11505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3.5 Gemeinsamer Abschluss: Was ist los mit </a:t>
            </a:r>
            <a:r>
              <a:rPr kumimoji="0" lang="de-DE" sz="3200" b="1" i="0" u="none" strike="noStrike" kern="1200" cap="none" spc="0" normalizeH="0" baseline="0" noProof="0" dirty="0" err="1">
                <a:ln>
                  <a:noFill/>
                </a:ln>
                <a:solidFill>
                  <a:prstClr val="black"/>
                </a:solidFill>
                <a:effectLst/>
                <a:uLnTx/>
                <a:uFillTx/>
                <a:latin typeface="Calibri Light" panose="020F0302020204030204"/>
                <a:ea typeface="+mj-ea"/>
                <a:cs typeface="+mj-cs"/>
              </a:rPr>
              <a:t>Meta</a:t>
            </a: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a:t>
            </a:r>
          </a:p>
        </p:txBody>
      </p:sp>
      <p:pic>
        <p:nvPicPr>
          <p:cNvPr id="15" name="Grafik 14">
            <a:extLst>
              <a:ext uri="{FF2B5EF4-FFF2-40B4-BE49-F238E27FC236}">
                <a16:creationId xmlns:a16="http://schemas.microsoft.com/office/drawing/2014/main" id="{9766C383-B961-C228-6D0F-0ECE6E54FC40}"/>
              </a:ext>
            </a:extLst>
          </p:cNvPr>
          <p:cNvPicPr>
            <a:picLocks noChangeAspect="1"/>
          </p:cNvPicPr>
          <p:nvPr/>
        </p:nvPicPr>
        <p:blipFill rotWithShape="1">
          <a:blip r:embed="rId5">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7" name="Grafik 16">
            <a:extLst>
              <a:ext uri="{FF2B5EF4-FFF2-40B4-BE49-F238E27FC236}">
                <a16:creationId xmlns:a16="http://schemas.microsoft.com/office/drawing/2014/main" id="{FA29864E-8CCC-908B-4D75-6A2E0E04660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20" name="Grafik 19">
            <a:extLst>
              <a:ext uri="{FF2B5EF4-FFF2-40B4-BE49-F238E27FC236}">
                <a16:creationId xmlns:a16="http://schemas.microsoft.com/office/drawing/2014/main" id="{80064CCF-33AB-61EA-7A4B-EC2E8CD2E3F1}"/>
              </a:ext>
            </a:extLst>
          </p:cNvPr>
          <p:cNvPicPr>
            <a:picLocks noChangeAspect="1"/>
          </p:cNvPicPr>
          <p:nvPr/>
        </p:nvPicPr>
        <p:blipFill>
          <a:blip r:embed="rId7"/>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9574916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hteck: abgerundete Ecken 16">
            <a:extLst>
              <a:ext uri="{FF2B5EF4-FFF2-40B4-BE49-F238E27FC236}">
                <a16:creationId xmlns:a16="http://schemas.microsoft.com/office/drawing/2014/main" id="{BDD7678A-B5E8-8E86-C46A-956065519CA6}"/>
              </a:ext>
            </a:extLst>
          </p:cNvPr>
          <p:cNvSpPr/>
          <p:nvPr/>
        </p:nvSpPr>
        <p:spPr>
          <a:xfrm>
            <a:off x="603624" y="1282123"/>
            <a:ext cx="11117341" cy="1790688"/>
          </a:xfrm>
          <a:prstGeom prst="roundRect">
            <a:avLst/>
          </a:prstGeom>
          <a:solidFill>
            <a:srgbClr val="DFF7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2AADD16D-BDBC-AE5C-138B-EE498BD6F2FB}"/>
              </a:ext>
            </a:extLst>
          </p:cNvPr>
          <p:cNvSpPr txBox="1">
            <a:spLocks/>
          </p:cNvSpPr>
          <p:nvPr/>
        </p:nvSpPr>
        <p:spPr>
          <a:xfrm>
            <a:off x="1893152" y="1245551"/>
            <a:ext cx="435297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b="1" dirty="0"/>
              <a:t>Was ist los mit </a:t>
            </a:r>
            <a:r>
              <a:rPr lang="de-DE" sz="3200" b="1" dirty="0" err="1"/>
              <a:t>Meta</a:t>
            </a:r>
            <a:r>
              <a:rPr lang="de-DE" sz="3200" b="1" dirty="0"/>
              <a:t>?</a:t>
            </a:r>
          </a:p>
        </p:txBody>
      </p:sp>
      <p:sp>
        <p:nvSpPr>
          <p:cNvPr id="7" name="Textfeld 6">
            <a:extLst>
              <a:ext uri="{FF2B5EF4-FFF2-40B4-BE49-F238E27FC236}">
                <a16:creationId xmlns:a16="http://schemas.microsoft.com/office/drawing/2014/main" id="{F28B015A-6045-BB9B-B9C6-3E82467D7C49}"/>
              </a:ext>
            </a:extLst>
          </p:cNvPr>
          <p:cNvSpPr txBox="1"/>
          <p:nvPr/>
        </p:nvSpPr>
        <p:spPr>
          <a:xfrm>
            <a:off x="8237255" y="127793"/>
            <a:ext cx="3483711" cy="276999"/>
          </a:xfrm>
          <a:prstGeom prst="rect">
            <a:avLst/>
          </a:prstGeom>
          <a:noFill/>
        </p:spPr>
        <p:txBody>
          <a:bodyPr wrap="none" rtlCol="0">
            <a:spAutoFit/>
          </a:bodyPr>
          <a:lstStyle/>
          <a:p>
            <a:r>
              <a:rPr lang="de-DE" sz="1200" dirty="0"/>
              <a:t>Gesundheit beginnt im Darm – Was ist los mit </a:t>
            </a:r>
            <a:r>
              <a:rPr lang="de-DE" sz="1200" dirty="0" err="1"/>
              <a:t>Meta</a:t>
            </a:r>
            <a:r>
              <a:rPr lang="de-DE" sz="1200" dirty="0"/>
              <a:t>?</a:t>
            </a:r>
          </a:p>
        </p:txBody>
      </p:sp>
      <p:pic>
        <p:nvPicPr>
          <p:cNvPr id="15" name="Grafik 14">
            <a:extLst>
              <a:ext uri="{FF2B5EF4-FFF2-40B4-BE49-F238E27FC236}">
                <a16:creationId xmlns:a16="http://schemas.microsoft.com/office/drawing/2014/main" id="{EECF5C8D-963B-C748-5D91-A6CC21C27F3B}"/>
              </a:ext>
            </a:extLst>
          </p:cNvPr>
          <p:cNvPicPr>
            <a:picLocks noChangeAspect="1"/>
          </p:cNvPicPr>
          <p:nvPr/>
        </p:nvPicPr>
        <p:blipFill>
          <a:blip r:embed="rId3"/>
          <a:stretch>
            <a:fillRect/>
          </a:stretch>
        </p:blipFill>
        <p:spPr>
          <a:xfrm>
            <a:off x="797804" y="1535878"/>
            <a:ext cx="1128049" cy="1197825"/>
          </a:xfrm>
          <a:prstGeom prst="rect">
            <a:avLst/>
          </a:prstGeom>
        </p:spPr>
      </p:pic>
      <p:sp>
        <p:nvSpPr>
          <p:cNvPr id="20" name="Rechteck 19">
            <a:extLst>
              <a:ext uri="{FF2B5EF4-FFF2-40B4-BE49-F238E27FC236}">
                <a16:creationId xmlns:a16="http://schemas.microsoft.com/office/drawing/2014/main" id="{C8F8778F-4A43-8FEB-C07C-4EE2121C42EE}"/>
              </a:ext>
            </a:extLst>
          </p:cNvPr>
          <p:cNvSpPr/>
          <p:nvPr/>
        </p:nvSpPr>
        <p:spPr>
          <a:xfrm>
            <a:off x="0" y="0"/>
            <a:ext cx="12192000" cy="6858000"/>
          </a:xfrm>
          <a:prstGeom prst="rect">
            <a:avLst/>
          </a:prstGeom>
          <a:noFill/>
          <a:ln w="76200">
            <a:solidFill>
              <a:srgbClr val="DFF7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Textfeld 22">
            <a:extLst>
              <a:ext uri="{FF2B5EF4-FFF2-40B4-BE49-F238E27FC236}">
                <a16:creationId xmlns:a16="http://schemas.microsoft.com/office/drawing/2014/main" id="{4EA4DE97-2A8E-D914-1D8B-55B28FF04052}"/>
              </a:ext>
            </a:extLst>
          </p:cNvPr>
          <p:cNvSpPr txBox="1"/>
          <p:nvPr/>
        </p:nvSpPr>
        <p:spPr>
          <a:xfrm>
            <a:off x="2238153" y="2196106"/>
            <a:ext cx="9156043" cy="707886"/>
          </a:xfrm>
          <a:prstGeom prst="rect">
            <a:avLst/>
          </a:prstGeom>
          <a:noFill/>
        </p:spPr>
        <p:txBody>
          <a:bodyPr wrap="square">
            <a:spAutoFit/>
          </a:bodyPr>
          <a:lstStyle/>
          <a:p>
            <a:r>
              <a:rPr lang="de-DE" sz="2000" dirty="0" err="1"/>
              <a:t>Meta</a:t>
            </a:r>
            <a:r>
              <a:rPr lang="de-DE" sz="2000" dirty="0"/>
              <a:t> hat eure Analyse der Ernährungstagebücher erhalten und bittet euch um eine Rückmeldung.</a:t>
            </a:r>
          </a:p>
        </p:txBody>
      </p:sp>
      <p:sp>
        <p:nvSpPr>
          <p:cNvPr id="26" name="Rechteck 25">
            <a:extLst>
              <a:ext uri="{FF2B5EF4-FFF2-40B4-BE49-F238E27FC236}">
                <a16:creationId xmlns:a16="http://schemas.microsoft.com/office/drawing/2014/main" id="{62E07E59-7674-EBAC-03D4-B526B2FCAE20}"/>
              </a:ext>
            </a:extLst>
          </p:cNvPr>
          <p:cNvSpPr/>
          <p:nvPr/>
        </p:nvSpPr>
        <p:spPr>
          <a:xfrm>
            <a:off x="2507008" y="3396543"/>
            <a:ext cx="8524705" cy="2666916"/>
          </a:xfrm>
          <a:prstGeom prst="rect">
            <a:avLst/>
          </a:prstGeom>
          <a:solidFill>
            <a:schemeClr val="accent1">
              <a:lumMod val="20000"/>
              <a:lumOff val="8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Textfeld 26">
            <a:extLst>
              <a:ext uri="{FF2B5EF4-FFF2-40B4-BE49-F238E27FC236}">
                <a16:creationId xmlns:a16="http://schemas.microsoft.com/office/drawing/2014/main" id="{9E6675B3-4A61-9837-BE5B-659BC8118B51}"/>
              </a:ext>
            </a:extLst>
          </p:cNvPr>
          <p:cNvSpPr txBox="1"/>
          <p:nvPr/>
        </p:nvSpPr>
        <p:spPr>
          <a:xfrm>
            <a:off x="3744724" y="3441080"/>
            <a:ext cx="7443038" cy="2523768"/>
          </a:xfrm>
          <a:prstGeom prst="rect">
            <a:avLst/>
          </a:prstGeom>
          <a:noFill/>
          <a:ln>
            <a:noFill/>
          </a:ln>
        </p:spPr>
        <p:txBody>
          <a:bodyPr wrap="square">
            <a:spAutoFit/>
          </a:bodyPr>
          <a:lstStyle/>
          <a:p>
            <a:r>
              <a:rPr lang="de-DE" sz="3200" dirty="0"/>
              <a:t>Aufgaben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Formuliert eine kurze Beratung (ca. 4–6 Sätze):</a:t>
            </a:r>
          </a:p>
          <a:p>
            <a:pPr marL="742950" lvl="1" indent="-285750">
              <a:buFont typeface="Wingdings" panose="05000000000000000000" pitchFamily="2" charset="2"/>
              <a:buChar char="§"/>
              <a:defRPr/>
            </a:pPr>
            <a:r>
              <a:rPr kumimoji="0" lang="de-DE" b="0" i="0" u="none" strike="noStrike" kern="1200" cap="none" spc="0" normalizeH="0" baseline="0" noProof="0" dirty="0">
                <a:ln>
                  <a:noFill/>
                </a:ln>
                <a:solidFill>
                  <a:prstClr val="black"/>
                </a:solidFill>
                <a:effectLst/>
                <a:uLnTx/>
                <a:uFillTx/>
                <a:latin typeface="Calibri" panose="020F0502020204030204"/>
                <a:ea typeface="+mn-ea"/>
                <a:cs typeface="+mn-cs"/>
              </a:rPr>
              <a:t>Welche Ernährungsempfehlungen gebt ihr </a:t>
            </a:r>
            <a:r>
              <a:rPr kumimoji="0" lang="de-DE" b="0" i="0" u="none" strike="noStrike" kern="1200" cap="none" spc="0" normalizeH="0" baseline="0" noProof="0" dirty="0" err="1">
                <a:ln>
                  <a:noFill/>
                </a:ln>
                <a:solidFill>
                  <a:prstClr val="black"/>
                </a:solidFill>
                <a:effectLst/>
                <a:uLnTx/>
                <a:uFillTx/>
                <a:latin typeface="Calibri" panose="020F0502020204030204"/>
                <a:ea typeface="+mn-ea"/>
                <a:cs typeface="+mn-cs"/>
              </a:rPr>
              <a:t>Meta</a:t>
            </a:r>
            <a:r>
              <a:rPr kumimoji="0" lang="de-DE"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742950" lvl="1" indent="-285750">
              <a:buFont typeface="Wingdings" panose="05000000000000000000" pitchFamily="2" charset="2"/>
              <a:buChar char="§"/>
              <a:defRPr/>
            </a:pPr>
            <a:r>
              <a:rPr kumimoji="0" lang="de-DE" b="0" i="0" u="none" strike="noStrike" kern="1200" cap="none" spc="0" normalizeH="0" baseline="0" noProof="0" dirty="0">
                <a:ln>
                  <a:noFill/>
                </a:ln>
                <a:solidFill>
                  <a:prstClr val="black"/>
                </a:solidFill>
                <a:effectLst/>
                <a:uLnTx/>
                <a:uFillTx/>
                <a:latin typeface="Calibri" panose="020F0502020204030204"/>
                <a:ea typeface="+mn-ea"/>
                <a:cs typeface="+mn-cs"/>
              </a:rPr>
              <a:t>Welche Auswirkungen auf das Darmmikrobiom sind wahrscheinlich? </a:t>
            </a:r>
          </a:p>
          <a:p>
            <a:pPr marL="742950" lvl="1" indent="-285750">
              <a:buFont typeface="Wingdings" panose="05000000000000000000" pitchFamily="2" charset="2"/>
              <a:buChar char="§"/>
              <a:defRPr/>
            </a:pPr>
            <a:r>
              <a:rPr kumimoji="0" lang="de-DE" b="0" i="0" u="none" strike="noStrike" kern="1200" cap="none" spc="0" normalizeH="0" baseline="0" noProof="0" dirty="0">
                <a:ln>
                  <a:noFill/>
                </a:ln>
                <a:solidFill>
                  <a:prstClr val="black"/>
                </a:solidFill>
                <a:effectLst/>
                <a:uLnTx/>
                <a:uFillTx/>
                <a:latin typeface="Calibri" panose="020F0502020204030204"/>
                <a:ea typeface="+mn-ea"/>
                <a:cs typeface="+mn-cs"/>
              </a:rPr>
              <a:t>Welche Grenzen oder Unsicherheiten müssen ehrlich genannt werden?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Nutzt folgende Fachbegriffe:</a:t>
            </a:r>
            <a:b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de-DE" sz="1800" b="1" i="0" u="none" strike="noStrike" kern="1200" cap="none" spc="0" normalizeH="0" baseline="0" noProof="0" dirty="0">
                <a:ln>
                  <a:noFill/>
                </a:ln>
                <a:solidFill>
                  <a:prstClr val="black"/>
                </a:solidFill>
                <a:effectLst/>
                <a:uLnTx/>
                <a:uFillTx/>
                <a:latin typeface="Calibri" panose="020F0502020204030204"/>
                <a:ea typeface="+mn-ea"/>
                <a:cs typeface="+mn-cs"/>
              </a:rPr>
              <a:t>Homöostase – Diversität – Dysbiose – Resilienz – Ernährung</a:t>
            </a:r>
            <a:endPar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Grafik 3">
            <a:extLst>
              <a:ext uri="{FF2B5EF4-FFF2-40B4-BE49-F238E27FC236}">
                <a16:creationId xmlns:a16="http://schemas.microsoft.com/office/drawing/2014/main" id="{98A9030F-3DB7-BDD2-8592-6A6E44AD7A3D}"/>
              </a:ext>
            </a:extLst>
          </p:cNvPr>
          <p:cNvPicPr>
            <a:picLocks noChangeAspect="1"/>
          </p:cNvPicPr>
          <p:nvPr/>
        </p:nvPicPr>
        <p:blipFill>
          <a:blip r:embed="rId4">
            <a:extLst>
              <a:ext uri="{28A0092B-C50C-407E-A947-70E740481C1C}">
                <a14:useLocalDpi xmlns:a14="http://schemas.microsoft.com/office/drawing/2010/main" val="0"/>
              </a:ext>
            </a:extLst>
          </a:blip>
          <a:srcRect t="15422"/>
          <a:stretch/>
        </p:blipFill>
        <p:spPr>
          <a:xfrm>
            <a:off x="290684" y="4908057"/>
            <a:ext cx="2060275" cy="1742535"/>
          </a:xfrm>
          <a:prstGeom prst="rect">
            <a:avLst/>
          </a:prstGeom>
        </p:spPr>
      </p:pic>
      <p:sp>
        <p:nvSpPr>
          <p:cNvPr id="9" name="Ellipse 8">
            <a:extLst>
              <a:ext uri="{FF2B5EF4-FFF2-40B4-BE49-F238E27FC236}">
                <a16:creationId xmlns:a16="http://schemas.microsoft.com/office/drawing/2014/main" id="{246641C9-677F-83E0-4279-594C4D545A6E}"/>
              </a:ext>
            </a:extLst>
          </p:cNvPr>
          <p:cNvSpPr/>
          <p:nvPr/>
        </p:nvSpPr>
        <p:spPr>
          <a:xfrm>
            <a:off x="2647289" y="3485097"/>
            <a:ext cx="957155" cy="963251"/>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itel 1">
            <a:extLst>
              <a:ext uri="{FF2B5EF4-FFF2-40B4-BE49-F238E27FC236}">
                <a16:creationId xmlns:a16="http://schemas.microsoft.com/office/drawing/2014/main" id="{77179372-EC25-C7FB-636F-3172E25EC3AF}"/>
              </a:ext>
            </a:extLst>
          </p:cNvPr>
          <p:cNvSpPr txBox="1">
            <a:spLocks/>
          </p:cNvSpPr>
          <p:nvPr/>
        </p:nvSpPr>
        <p:spPr>
          <a:xfrm>
            <a:off x="471034" y="380959"/>
            <a:ext cx="11270026" cy="11505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3.5 Gemeinsamer Abschluss: Was ist los mit </a:t>
            </a:r>
            <a:r>
              <a:rPr kumimoji="0" lang="de-DE" sz="3200" b="1" i="0" u="none" strike="noStrike" kern="1200" cap="none" spc="0" normalizeH="0" baseline="0" noProof="0" dirty="0" err="1">
                <a:ln>
                  <a:noFill/>
                </a:ln>
                <a:solidFill>
                  <a:prstClr val="black"/>
                </a:solidFill>
                <a:effectLst/>
                <a:uLnTx/>
                <a:uFillTx/>
                <a:latin typeface="Calibri Light" panose="020F0302020204030204"/>
                <a:ea typeface="+mj-ea"/>
                <a:cs typeface="+mj-cs"/>
              </a:rPr>
              <a:t>Meta</a:t>
            </a: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a:t>
            </a:r>
          </a:p>
        </p:txBody>
      </p:sp>
      <p:pic>
        <p:nvPicPr>
          <p:cNvPr id="16" name="Grafik 15">
            <a:extLst>
              <a:ext uri="{FF2B5EF4-FFF2-40B4-BE49-F238E27FC236}">
                <a16:creationId xmlns:a16="http://schemas.microsoft.com/office/drawing/2014/main" id="{B8FA5B4A-4292-80AC-21FD-60F5A6C0659A}"/>
              </a:ext>
            </a:extLst>
          </p:cNvPr>
          <p:cNvPicPr>
            <a:picLocks noChangeAspect="1"/>
          </p:cNvPicPr>
          <p:nvPr/>
        </p:nvPicPr>
        <p:blipFill rotWithShape="1">
          <a:blip r:embed="rId6">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8" name="Grafik 17">
            <a:extLst>
              <a:ext uri="{FF2B5EF4-FFF2-40B4-BE49-F238E27FC236}">
                <a16:creationId xmlns:a16="http://schemas.microsoft.com/office/drawing/2014/main" id="{06C6B74A-6977-CE9D-FA04-AAFF4A00023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19" name="Grafik 18">
            <a:extLst>
              <a:ext uri="{FF2B5EF4-FFF2-40B4-BE49-F238E27FC236}">
                <a16:creationId xmlns:a16="http://schemas.microsoft.com/office/drawing/2014/main" id="{6DDF44BE-0905-93E9-F498-570352FD1BB5}"/>
              </a:ext>
            </a:extLst>
          </p:cNvPr>
          <p:cNvPicPr>
            <a:picLocks noChangeAspect="1"/>
          </p:cNvPicPr>
          <p:nvPr/>
        </p:nvPicPr>
        <p:blipFill>
          <a:blip r:embed="rId8"/>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40605261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E75F590D-E680-DAA8-0756-10FA4B6625FC}"/>
              </a:ext>
            </a:extLst>
          </p:cNvPr>
          <p:cNvSpPr/>
          <p:nvPr/>
        </p:nvSpPr>
        <p:spPr>
          <a:xfrm>
            <a:off x="603624" y="788348"/>
            <a:ext cx="11117342" cy="5428764"/>
          </a:xfrm>
          <a:prstGeom prst="rect">
            <a:avLst/>
          </a:prstGeom>
          <a:solidFill>
            <a:srgbClr val="F7D2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2AADD16D-BDBC-AE5C-138B-EE498BD6F2FB}"/>
              </a:ext>
            </a:extLst>
          </p:cNvPr>
          <p:cNvSpPr txBox="1">
            <a:spLocks/>
          </p:cNvSpPr>
          <p:nvPr/>
        </p:nvSpPr>
        <p:spPr>
          <a:xfrm>
            <a:off x="1893152" y="788348"/>
            <a:ext cx="435297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b="1" dirty="0"/>
              <a:t>Musterlösung - Beratung</a:t>
            </a:r>
          </a:p>
        </p:txBody>
      </p:sp>
      <p:sp>
        <p:nvSpPr>
          <p:cNvPr id="7" name="Textfeld 6">
            <a:extLst>
              <a:ext uri="{FF2B5EF4-FFF2-40B4-BE49-F238E27FC236}">
                <a16:creationId xmlns:a16="http://schemas.microsoft.com/office/drawing/2014/main" id="{F28B015A-6045-BB9B-B9C6-3E82467D7C49}"/>
              </a:ext>
            </a:extLst>
          </p:cNvPr>
          <p:cNvSpPr txBox="1"/>
          <p:nvPr/>
        </p:nvSpPr>
        <p:spPr>
          <a:xfrm>
            <a:off x="8237255" y="127793"/>
            <a:ext cx="3483711" cy="276999"/>
          </a:xfrm>
          <a:prstGeom prst="rect">
            <a:avLst/>
          </a:prstGeom>
          <a:noFill/>
        </p:spPr>
        <p:txBody>
          <a:bodyPr wrap="none" rtlCol="0">
            <a:spAutoFit/>
          </a:bodyPr>
          <a:lstStyle/>
          <a:p>
            <a:r>
              <a:rPr lang="de-DE" sz="1200" dirty="0"/>
              <a:t>Gesundheit beginnt im Darm – Was ist los mit </a:t>
            </a:r>
            <a:r>
              <a:rPr lang="de-DE" sz="1200" dirty="0" err="1"/>
              <a:t>Meta</a:t>
            </a:r>
            <a:r>
              <a:rPr lang="de-DE" sz="1200" dirty="0"/>
              <a:t>?</a:t>
            </a:r>
          </a:p>
        </p:txBody>
      </p:sp>
      <p:pic>
        <p:nvPicPr>
          <p:cNvPr id="15" name="Grafik 14">
            <a:extLst>
              <a:ext uri="{FF2B5EF4-FFF2-40B4-BE49-F238E27FC236}">
                <a16:creationId xmlns:a16="http://schemas.microsoft.com/office/drawing/2014/main" id="{EECF5C8D-963B-C748-5D91-A6CC21C27F3B}"/>
              </a:ext>
            </a:extLst>
          </p:cNvPr>
          <p:cNvPicPr>
            <a:picLocks noChangeAspect="1"/>
          </p:cNvPicPr>
          <p:nvPr/>
        </p:nvPicPr>
        <p:blipFill>
          <a:blip r:embed="rId3"/>
          <a:stretch>
            <a:fillRect/>
          </a:stretch>
        </p:blipFill>
        <p:spPr>
          <a:xfrm>
            <a:off x="797804" y="1078675"/>
            <a:ext cx="1128049" cy="1197825"/>
          </a:xfrm>
          <a:prstGeom prst="rect">
            <a:avLst/>
          </a:prstGeom>
        </p:spPr>
      </p:pic>
      <p:sp>
        <p:nvSpPr>
          <p:cNvPr id="20" name="Rechteck 19">
            <a:extLst>
              <a:ext uri="{FF2B5EF4-FFF2-40B4-BE49-F238E27FC236}">
                <a16:creationId xmlns:a16="http://schemas.microsoft.com/office/drawing/2014/main" id="{C8F8778F-4A43-8FEB-C07C-4EE2121C42EE}"/>
              </a:ext>
            </a:extLst>
          </p:cNvPr>
          <p:cNvSpPr/>
          <p:nvPr/>
        </p:nvSpPr>
        <p:spPr>
          <a:xfrm>
            <a:off x="0" y="0"/>
            <a:ext cx="12192000" cy="6858000"/>
          </a:xfrm>
          <a:prstGeom prst="rect">
            <a:avLst/>
          </a:prstGeom>
          <a:noFill/>
          <a:ln w="76200">
            <a:solidFill>
              <a:srgbClr val="DFF7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Rectangle 4">
            <a:extLst>
              <a:ext uri="{FF2B5EF4-FFF2-40B4-BE49-F238E27FC236}">
                <a16:creationId xmlns:a16="http://schemas.microsoft.com/office/drawing/2014/main" id="{8572E3DC-C325-02FB-99A1-3A6ADCCE49DD}"/>
              </a:ext>
            </a:extLst>
          </p:cNvPr>
          <p:cNvSpPr>
            <a:spLocks noChangeArrowheads="1"/>
          </p:cNvSpPr>
          <p:nvPr/>
        </p:nvSpPr>
        <p:spPr bwMode="auto">
          <a:xfrm>
            <a:off x="1014127" y="2414309"/>
            <a:ext cx="10574249"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de-DE" sz="2000" dirty="0" err="1"/>
              <a:t>Meta</a:t>
            </a:r>
            <a:r>
              <a:rPr lang="de-DE" sz="2000" dirty="0"/>
              <a:t> sollte ihre Ernährung vor allem ballaststoffreich und vielfältig gestalten, z. B. durch mehr Gemüse, Vollkornprodukte und Hülsenfrüchte. Dadurch kann die Diversität des Darmmikrobioms gefördert und ein stabilerer homöostatischer Zustand unterstützt werden.</a:t>
            </a:r>
          </a:p>
          <a:p>
            <a:r>
              <a:rPr lang="de-DE" sz="2000" dirty="0"/>
              <a:t>Gleichzeitig ist zu erwarten, dass sich das Mikrobiom zwar relativ schnell an Ernährungsumstellungen anpassen kann, aber auch eine gewisse Resilienz besitzt. Das bedeutet, dass sich Veränderungen nicht immer dauerhaft stabilisieren und das System teilweise wieder in einen ursprünglichen Zustand zurückkehren kann. </a:t>
            </a:r>
          </a:p>
          <a:p>
            <a:r>
              <a:rPr lang="de-DE" sz="2000" dirty="0"/>
              <a:t>Eine Ernährungsumstellung kann daher ein sinnvoller erster Schritt sein, garantiert aber keine vollständige oder dauerhafte „Reparatur“ des Mikrobioms. </a:t>
            </a:r>
            <a:r>
              <a:rPr lang="de-DE" sz="2000" dirty="0" err="1"/>
              <a:t>Meta</a:t>
            </a:r>
            <a:r>
              <a:rPr lang="de-DE" sz="2000" dirty="0"/>
              <a:t> kann dadurch beginnen, ihr Mikrobiom gezielt zu unterstützen, sollte die Entwicklung sowie andere langfristige Lebensstilfaktoren berücksichtigen.</a:t>
            </a:r>
          </a:p>
        </p:txBody>
      </p:sp>
      <p:pic>
        <p:nvPicPr>
          <p:cNvPr id="9" name="Grafik 8">
            <a:extLst>
              <a:ext uri="{FF2B5EF4-FFF2-40B4-BE49-F238E27FC236}">
                <a16:creationId xmlns:a16="http://schemas.microsoft.com/office/drawing/2014/main" id="{1707F200-7A49-A424-50AD-A01AB50761A3}"/>
              </a:ext>
            </a:extLst>
          </p:cNvPr>
          <p:cNvPicPr>
            <a:picLocks noChangeAspect="1"/>
          </p:cNvPicPr>
          <p:nvPr/>
        </p:nvPicPr>
        <p:blipFill rotWithShape="1">
          <a:blip r:embed="rId4">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0" name="Grafik 9">
            <a:extLst>
              <a:ext uri="{FF2B5EF4-FFF2-40B4-BE49-F238E27FC236}">
                <a16:creationId xmlns:a16="http://schemas.microsoft.com/office/drawing/2014/main" id="{2EB18A60-79F5-12FF-FE37-BCB42D9AEC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11" name="Grafik 10">
            <a:extLst>
              <a:ext uri="{FF2B5EF4-FFF2-40B4-BE49-F238E27FC236}">
                <a16:creationId xmlns:a16="http://schemas.microsoft.com/office/drawing/2014/main" id="{AF9AFC76-60CB-14B8-FAD1-1729EC3FBF4D}"/>
              </a:ext>
            </a:extLst>
          </p:cNvPr>
          <p:cNvPicPr>
            <a:picLocks noChangeAspect="1"/>
          </p:cNvPicPr>
          <p:nvPr/>
        </p:nvPicPr>
        <p:blipFill>
          <a:blip r:embed="rId6"/>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7879181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feld 6">
            <a:extLst>
              <a:ext uri="{FF2B5EF4-FFF2-40B4-BE49-F238E27FC236}">
                <a16:creationId xmlns:a16="http://schemas.microsoft.com/office/drawing/2014/main" id="{F28B015A-6045-BB9B-B9C6-3E82467D7C49}"/>
              </a:ext>
            </a:extLst>
          </p:cNvPr>
          <p:cNvSpPr txBox="1"/>
          <p:nvPr/>
        </p:nvSpPr>
        <p:spPr>
          <a:xfrm>
            <a:off x="8237255" y="127793"/>
            <a:ext cx="3483711" cy="276999"/>
          </a:xfrm>
          <a:prstGeom prst="rect">
            <a:avLst/>
          </a:prstGeom>
          <a:noFill/>
        </p:spPr>
        <p:txBody>
          <a:bodyPr wrap="none" rtlCol="0">
            <a:spAutoFit/>
          </a:bodyPr>
          <a:lstStyle/>
          <a:p>
            <a:r>
              <a:rPr lang="de-DE" sz="1200" dirty="0"/>
              <a:t>Gesundheit beginnt im Darm – Was ist los mit </a:t>
            </a:r>
            <a:r>
              <a:rPr lang="de-DE" sz="1200" dirty="0" err="1"/>
              <a:t>Meta</a:t>
            </a:r>
            <a:r>
              <a:rPr lang="de-DE" sz="1200" dirty="0"/>
              <a:t>?</a:t>
            </a:r>
          </a:p>
        </p:txBody>
      </p:sp>
      <p:sp>
        <p:nvSpPr>
          <p:cNvPr id="4" name="Textfeld 3">
            <a:extLst>
              <a:ext uri="{FF2B5EF4-FFF2-40B4-BE49-F238E27FC236}">
                <a16:creationId xmlns:a16="http://schemas.microsoft.com/office/drawing/2014/main" id="{8C37EA61-482E-4CC8-0BDB-84BCEA34BC70}"/>
              </a:ext>
            </a:extLst>
          </p:cNvPr>
          <p:cNvSpPr txBox="1"/>
          <p:nvPr/>
        </p:nvSpPr>
        <p:spPr>
          <a:xfrm>
            <a:off x="1823481" y="1989848"/>
            <a:ext cx="7937205" cy="646331"/>
          </a:xfrm>
          <a:prstGeom prst="rect">
            <a:avLst/>
          </a:prstGeom>
          <a:noFill/>
        </p:spPr>
        <p:txBody>
          <a:bodyPr wrap="square">
            <a:spAutoFit/>
          </a:bodyPr>
          <a:lstStyle/>
          <a:p>
            <a:r>
              <a:rPr lang="de-DE" sz="3600" dirty="0"/>
              <a:t>„Wissenschafts-Alarm: Neue Datenlage!“</a:t>
            </a:r>
          </a:p>
        </p:txBody>
      </p:sp>
      <p:sp>
        <p:nvSpPr>
          <p:cNvPr id="12" name="Textfeld 11">
            <a:extLst>
              <a:ext uri="{FF2B5EF4-FFF2-40B4-BE49-F238E27FC236}">
                <a16:creationId xmlns:a16="http://schemas.microsoft.com/office/drawing/2014/main" id="{24C4EF00-DEA9-D4C7-9CC3-0F2205AB62FF}"/>
              </a:ext>
            </a:extLst>
          </p:cNvPr>
          <p:cNvSpPr txBox="1"/>
          <p:nvPr/>
        </p:nvSpPr>
        <p:spPr>
          <a:xfrm>
            <a:off x="4672101" y="3289230"/>
            <a:ext cx="7130307" cy="1938992"/>
          </a:xfrm>
          <a:prstGeom prst="rect">
            <a:avLst/>
          </a:prstGeom>
          <a:noFill/>
        </p:spPr>
        <p:txBody>
          <a:bodyPr wrap="square">
            <a:spAutoFit/>
          </a:bodyPr>
          <a:lstStyle/>
          <a:p>
            <a:pPr algn="ctr"/>
            <a:r>
              <a:rPr lang="de-DE" sz="2400" b="1" dirty="0"/>
              <a:t>Neue Studien zeigen: </a:t>
            </a:r>
          </a:p>
          <a:p>
            <a:pPr algn="ctr"/>
            <a:r>
              <a:rPr lang="de-DE" sz="2400" dirty="0"/>
              <a:t>Das Darmmikrobiom reagiert stark auf Ernährung –</a:t>
            </a:r>
            <a:br>
              <a:rPr lang="de-DE" sz="2400" dirty="0"/>
            </a:br>
            <a:r>
              <a:rPr lang="de-DE" sz="2400" b="1" dirty="0"/>
              <a:t>aber: </a:t>
            </a:r>
            <a:r>
              <a:rPr lang="de-DE" sz="2400" dirty="0"/>
              <a:t>Es kehrt teilweise bei manchen Personen wieder in seinen Ausgangszustand zurück, selbst nach Ernährungsumstellungen.</a:t>
            </a:r>
          </a:p>
        </p:txBody>
      </p:sp>
      <p:sp>
        <p:nvSpPr>
          <p:cNvPr id="10" name="Titel 1">
            <a:extLst>
              <a:ext uri="{FF2B5EF4-FFF2-40B4-BE49-F238E27FC236}">
                <a16:creationId xmlns:a16="http://schemas.microsoft.com/office/drawing/2014/main" id="{0FF389B7-DA51-9FD0-BFDB-B8EE947B74DD}"/>
              </a:ext>
            </a:extLst>
          </p:cNvPr>
          <p:cNvSpPr txBox="1">
            <a:spLocks/>
          </p:cNvSpPr>
          <p:nvPr/>
        </p:nvSpPr>
        <p:spPr>
          <a:xfrm>
            <a:off x="471034" y="380959"/>
            <a:ext cx="11270026" cy="11505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3.5 Gemeinsamer Abschluss: Was ist los mit </a:t>
            </a:r>
            <a:r>
              <a:rPr kumimoji="0" lang="de-DE" sz="3200" b="1" i="0" u="none" strike="noStrike" kern="1200" cap="none" spc="0" normalizeH="0" baseline="0" noProof="0" dirty="0" err="1">
                <a:ln>
                  <a:noFill/>
                </a:ln>
                <a:solidFill>
                  <a:prstClr val="black"/>
                </a:solidFill>
                <a:effectLst/>
                <a:uLnTx/>
                <a:uFillTx/>
                <a:latin typeface="Calibri Light" panose="020F0302020204030204"/>
                <a:ea typeface="+mj-ea"/>
                <a:cs typeface="+mj-cs"/>
              </a:rPr>
              <a:t>Meta</a:t>
            </a: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a:t>
            </a:r>
          </a:p>
        </p:txBody>
      </p:sp>
      <p:pic>
        <p:nvPicPr>
          <p:cNvPr id="11" name="Grafik 10">
            <a:extLst>
              <a:ext uri="{FF2B5EF4-FFF2-40B4-BE49-F238E27FC236}">
                <a16:creationId xmlns:a16="http://schemas.microsoft.com/office/drawing/2014/main" id="{D8D9148E-88E3-9787-B775-264F2CC7ED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639" y="3083267"/>
            <a:ext cx="3516687" cy="2158435"/>
          </a:xfrm>
          <a:prstGeom prst="rect">
            <a:avLst/>
          </a:prstGeom>
        </p:spPr>
      </p:pic>
      <p:pic>
        <p:nvPicPr>
          <p:cNvPr id="13" name="Grafik 12">
            <a:extLst>
              <a:ext uri="{FF2B5EF4-FFF2-40B4-BE49-F238E27FC236}">
                <a16:creationId xmlns:a16="http://schemas.microsoft.com/office/drawing/2014/main" id="{06DA417A-8174-05E5-DCF5-DD74F302E329}"/>
              </a:ext>
            </a:extLst>
          </p:cNvPr>
          <p:cNvPicPr>
            <a:picLocks noChangeAspect="1"/>
          </p:cNvPicPr>
          <p:nvPr/>
        </p:nvPicPr>
        <p:blipFill rotWithShape="1">
          <a:blip r:embed="rId4">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4" name="Grafik 13">
            <a:extLst>
              <a:ext uri="{FF2B5EF4-FFF2-40B4-BE49-F238E27FC236}">
                <a16:creationId xmlns:a16="http://schemas.microsoft.com/office/drawing/2014/main" id="{22B7386E-2276-47E0-1284-C5697F38CD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15" name="Grafik 14">
            <a:extLst>
              <a:ext uri="{FF2B5EF4-FFF2-40B4-BE49-F238E27FC236}">
                <a16:creationId xmlns:a16="http://schemas.microsoft.com/office/drawing/2014/main" id="{8508328A-EC00-2BF1-F25B-433A4FCAC04E}"/>
              </a:ext>
            </a:extLst>
          </p:cNvPr>
          <p:cNvPicPr>
            <a:picLocks noChangeAspect="1"/>
          </p:cNvPicPr>
          <p:nvPr/>
        </p:nvPicPr>
        <p:blipFill>
          <a:blip r:embed="rId6"/>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6554102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feld 6">
            <a:extLst>
              <a:ext uri="{FF2B5EF4-FFF2-40B4-BE49-F238E27FC236}">
                <a16:creationId xmlns:a16="http://schemas.microsoft.com/office/drawing/2014/main" id="{F28B015A-6045-BB9B-B9C6-3E82467D7C49}"/>
              </a:ext>
            </a:extLst>
          </p:cNvPr>
          <p:cNvSpPr txBox="1"/>
          <p:nvPr/>
        </p:nvSpPr>
        <p:spPr>
          <a:xfrm>
            <a:off x="8237255" y="127793"/>
            <a:ext cx="3483711" cy="276999"/>
          </a:xfrm>
          <a:prstGeom prst="rect">
            <a:avLst/>
          </a:prstGeom>
          <a:noFill/>
        </p:spPr>
        <p:txBody>
          <a:bodyPr wrap="none" rtlCol="0">
            <a:spAutoFit/>
          </a:bodyPr>
          <a:lstStyle/>
          <a:p>
            <a:r>
              <a:rPr lang="de-DE" sz="1200" dirty="0"/>
              <a:t>Gesundheit beginnt im Darm – Was ist los mit </a:t>
            </a:r>
            <a:r>
              <a:rPr lang="de-DE" sz="1200" dirty="0" err="1"/>
              <a:t>Meta</a:t>
            </a:r>
            <a:r>
              <a:rPr lang="de-DE" sz="1200" dirty="0"/>
              <a:t>?</a:t>
            </a:r>
          </a:p>
        </p:txBody>
      </p:sp>
      <p:sp>
        <p:nvSpPr>
          <p:cNvPr id="20" name="Rechteck 19">
            <a:extLst>
              <a:ext uri="{FF2B5EF4-FFF2-40B4-BE49-F238E27FC236}">
                <a16:creationId xmlns:a16="http://schemas.microsoft.com/office/drawing/2014/main" id="{C8F8778F-4A43-8FEB-C07C-4EE2121C42EE}"/>
              </a:ext>
            </a:extLst>
          </p:cNvPr>
          <p:cNvSpPr/>
          <p:nvPr/>
        </p:nvSpPr>
        <p:spPr>
          <a:xfrm>
            <a:off x="0" y="0"/>
            <a:ext cx="12192000" cy="6858000"/>
          </a:xfrm>
          <a:prstGeom prst="rect">
            <a:avLst/>
          </a:prstGeom>
          <a:noFill/>
          <a:ln w="76200">
            <a:solidFill>
              <a:srgbClr val="DFF7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a:extLst>
              <a:ext uri="{FF2B5EF4-FFF2-40B4-BE49-F238E27FC236}">
                <a16:creationId xmlns:a16="http://schemas.microsoft.com/office/drawing/2014/main" id="{24C4EF00-DEA9-D4C7-9CC3-0F2205AB62FF}"/>
              </a:ext>
            </a:extLst>
          </p:cNvPr>
          <p:cNvSpPr txBox="1"/>
          <p:nvPr/>
        </p:nvSpPr>
        <p:spPr>
          <a:xfrm>
            <a:off x="5367231" y="4694379"/>
            <a:ext cx="6100124" cy="830997"/>
          </a:xfrm>
          <a:prstGeom prst="rect">
            <a:avLst/>
          </a:prstGeom>
          <a:noFill/>
        </p:spPr>
        <p:txBody>
          <a:bodyPr wrap="square">
            <a:spAutoFit/>
          </a:bodyPr>
          <a:lstStyle/>
          <a:p>
            <a:pPr algn="ctr"/>
            <a:r>
              <a:rPr lang="de-DE" sz="2400" b="1" dirty="0">
                <a:solidFill>
                  <a:srgbClr val="62BAB0"/>
                </a:solidFill>
              </a:rPr>
              <a:t>Warum kann die Wissenschaft hier keine einfachen, endgültigen Antworten geben?</a:t>
            </a:r>
            <a:endParaRPr lang="de-DE" sz="2400" dirty="0">
              <a:solidFill>
                <a:srgbClr val="62BAB0"/>
              </a:solidFill>
            </a:endParaRPr>
          </a:p>
        </p:txBody>
      </p:sp>
      <p:pic>
        <p:nvPicPr>
          <p:cNvPr id="3" name="Grafik 2">
            <a:extLst>
              <a:ext uri="{FF2B5EF4-FFF2-40B4-BE49-F238E27FC236}">
                <a16:creationId xmlns:a16="http://schemas.microsoft.com/office/drawing/2014/main" id="{62689714-21E5-21E5-2DBA-B9100F95B6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639" y="3083267"/>
            <a:ext cx="3516687" cy="2158435"/>
          </a:xfrm>
          <a:prstGeom prst="rect">
            <a:avLst/>
          </a:prstGeom>
        </p:spPr>
      </p:pic>
      <p:pic>
        <p:nvPicPr>
          <p:cNvPr id="10" name="Grafik 9">
            <a:extLst>
              <a:ext uri="{FF2B5EF4-FFF2-40B4-BE49-F238E27FC236}">
                <a16:creationId xmlns:a16="http://schemas.microsoft.com/office/drawing/2014/main" id="{37BFBEEE-B1F1-DE0B-634D-60849C898694}"/>
              </a:ext>
            </a:extLst>
          </p:cNvPr>
          <p:cNvPicPr>
            <a:picLocks noChangeAspect="1"/>
          </p:cNvPicPr>
          <p:nvPr/>
        </p:nvPicPr>
        <p:blipFill>
          <a:blip r:embed="rId4">
            <a:extLst>
              <a:ext uri="{28A0092B-C50C-407E-A947-70E740481C1C}">
                <a14:useLocalDpi xmlns:a14="http://schemas.microsoft.com/office/drawing/2010/main" val="0"/>
              </a:ext>
            </a:extLst>
          </a:blip>
          <a:srcRect t="15422"/>
          <a:stretch/>
        </p:blipFill>
        <p:spPr>
          <a:xfrm>
            <a:off x="7215814" y="2850487"/>
            <a:ext cx="2060275" cy="1742535"/>
          </a:xfrm>
          <a:prstGeom prst="rect">
            <a:avLst/>
          </a:prstGeom>
        </p:spPr>
      </p:pic>
      <p:sp>
        <p:nvSpPr>
          <p:cNvPr id="11" name="Rechteck: abgerundete Ecken 10">
            <a:extLst>
              <a:ext uri="{FF2B5EF4-FFF2-40B4-BE49-F238E27FC236}">
                <a16:creationId xmlns:a16="http://schemas.microsoft.com/office/drawing/2014/main" id="{858CA778-263A-C9C5-7150-BCFB03B32F32}"/>
              </a:ext>
            </a:extLst>
          </p:cNvPr>
          <p:cNvSpPr/>
          <p:nvPr/>
        </p:nvSpPr>
        <p:spPr>
          <a:xfrm>
            <a:off x="5211524" y="2874443"/>
            <a:ext cx="6548018" cy="2666651"/>
          </a:xfrm>
          <a:prstGeom prst="roundRect">
            <a:avLst/>
          </a:prstGeom>
          <a:noFill/>
          <a:ln w="57150">
            <a:solidFill>
              <a:srgbClr val="DFF7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14080BB8-1F41-95AE-6D8D-7D58764AF7BF}"/>
              </a:ext>
            </a:extLst>
          </p:cNvPr>
          <p:cNvSpPr txBox="1"/>
          <p:nvPr/>
        </p:nvSpPr>
        <p:spPr>
          <a:xfrm>
            <a:off x="1823481" y="1989848"/>
            <a:ext cx="7937205" cy="646331"/>
          </a:xfrm>
          <a:prstGeom prst="rect">
            <a:avLst/>
          </a:prstGeom>
          <a:noFill/>
        </p:spPr>
        <p:txBody>
          <a:bodyPr wrap="square">
            <a:spAutoFit/>
          </a:bodyPr>
          <a:lstStyle/>
          <a:p>
            <a:r>
              <a:rPr lang="de-DE" sz="3600" dirty="0"/>
              <a:t>„Wissenschafts-Alarm: Neue Datenlage!“</a:t>
            </a:r>
          </a:p>
        </p:txBody>
      </p:sp>
      <p:sp>
        <p:nvSpPr>
          <p:cNvPr id="14" name="Titel 1">
            <a:extLst>
              <a:ext uri="{FF2B5EF4-FFF2-40B4-BE49-F238E27FC236}">
                <a16:creationId xmlns:a16="http://schemas.microsoft.com/office/drawing/2014/main" id="{DAA8EA94-8A6E-0AE6-8139-149DD5E6B9EA}"/>
              </a:ext>
            </a:extLst>
          </p:cNvPr>
          <p:cNvSpPr txBox="1">
            <a:spLocks/>
          </p:cNvSpPr>
          <p:nvPr/>
        </p:nvSpPr>
        <p:spPr>
          <a:xfrm>
            <a:off x="471034" y="380959"/>
            <a:ext cx="11270026" cy="11505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3.5 Gemeinsamer Abschluss: Was ist los mit </a:t>
            </a:r>
            <a:r>
              <a:rPr kumimoji="0" lang="de-DE" sz="3200" b="1" i="0" u="none" strike="noStrike" kern="1200" cap="none" spc="0" normalizeH="0" baseline="0" noProof="0" dirty="0" err="1">
                <a:ln>
                  <a:noFill/>
                </a:ln>
                <a:solidFill>
                  <a:prstClr val="black"/>
                </a:solidFill>
                <a:effectLst/>
                <a:uLnTx/>
                <a:uFillTx/>
                <a:latin typeface="Calibri Light" panose="020F0302020204030204"/>
                <a:ea typeface="+mj-ea"/>
                <a:cs typeface="+mj-cs"/>
              </a:rPr>
              <a:t>Meta</a:t>
            </a: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a:t>
            </a:r>
          </a:p>
        </p:txBody>
      </p:sp>
      <p:pic>
        <p:nvPicPr>
          <p:cNvPr id="15" name="Grafik 14">
            <a:extLst>
              <a:ext uri="{FF2B5EF4-FFF2-40B4-BE49-F238E27FC236}">
                <a16:creationId xmlns:a16="http://schemas.microsoft.com/office/drawing/2014/main" id="{12461685-BB01-04B5-831B-1AE810BABBDC}"/>
              </a:ext>
            </a:extLst>
          </p:cNvPr>
          <p:cNvPicPr>
            <a:picLocks noChangeAspect="1"/>
          </p:cNvPicPr>
          <p:nvPr/>
        </p:nvPicPr>
        <p:blipFill rotWithShape="1">
          <a:blip r:embed="rId5">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6" name="Grafik 15">
            <a:extLst>
              <a:ext uri="{FF2B5EF4-FFF2-40B4-BE49-F238E27FC236}">
                <a16:creationId xmlns:a16="http://schemas.microsoft.com/office/drawing/2014/main" id="{BDC7831F-2F3C-DA80-7E7A-B4AB3C2432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17" name="Grafik 16">
            <a:extLst>
              <a:ext uri="{FF2B5EF4-FFF2-40B4-BE49-F238E27FC236}">
                <a16:creationId xmlns:a16="http://schemas.microsoft.com/office/drawing/2014/main" id="{96CCFDBF-8649-C459-234F-633CEA89F66A}"/>
              </a:ext>
            </a:extLst>
          </p:cNvPr>
          <p:cNvPicPr>
            <a:picLocks noChangeAspect="1"/>
          </p:cNvPicPr>
          <p:nvPr/>
        </p:nvPicPr>
        <p:blipFill>
          <a:blip r:embed="rId7"/>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22444354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 name="Rechteck 14">
            <a:extLst>
              <a:ext uri="{FF2B5EF4-FFF2-40B4-BE49-F238E27FC236}">
                <a16:creationId xmlns:a16="http://schemas.microsoft.com/office/drawing/2014/main" id="{925A9C10-DACB-A8E2-B2D3-3003F865BB33}"/>
              </a:ext>
            </a:extLst>
          </p:cNvPr>
          <p:cNvSpPr/>
          <p:nvPr/>
        </p:nvSpPr>
        <p:spPr>
          <a:xfrm>
            <a:off x="603624" y="2158456"/>
            <a:ext cx="11117342" cy="4272740"/>
          </a:xfrm>
          <a:prstGeom prst="rect">
            <a:avLst/>
          </a:prstGeom>
          <a:solidFill>
            <a:srgbClr val="F7D2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feld 6">
            <a:extLst>
              <a:ext uri="{FF2B5EF4-FFF2-40B4-BE49-F238E27FC236}">
                <a16:creationId xmlns:a16="http://schemas.microsoft.com/office/drawing/2014/main" id="{F28B015A-6045-BB9B-B9C6-3E82467D7C49}"/>
              </a:ext>
            </a:extLst>
          </p:cNvPr>
          <p:cNvSpPr txBox="1"/>
          <p:nvPr/>
        </p:nvSpPr>
        <p:spPr>
          <a:xfrm>
            <a:off x="8237255" y="127793"/>
            <a:ext cx="3483711" cy="276999"/>
          </a:xfrm>
          <a:prstGeom prst="rect">
            <a:avLst/>
          </a:prstGeom>
          <a:noFill/>
        </p:spPr>
        <p:txBody>
          <a:bodyPr wrap="none" rtlCol="0">
            <a:spAutoFit/>
          </a:bodyPr>
          <a:lstStyle/>
          <a:p>
            <a:r>
              <a:rPr lang="de-DE" sz="1200" dirty="0"/>
              <a:t>Gesundheit beginnt im Darm – Was ist los mit </a:t>
            </a:r>
            <a:r>
              <a:rPr lang="de-DE" sz="1200" dirty="0" err="1"/>
              <a:t>Meta</a:t>
            </a:r>
            <a:r>
              <a:rPr lang="de-DE" sz="1200" dirty="0"/>
              <a:t>?</a:t>
            </a:r>
          </a:p>
        </p:txBody>
      </p:sp>
      <p:sp>
        <p:nvSpPr>
          <p:cNvPr id="20" name="Rechteck 19">
            <a:extLst>
              <a:ext uri="{FF2B5EF4-FFF2-40B4-BE49-F238E27FC236}">
                <a16:creationId xmlns:a16="http://schemas.microsoft.com/office/drawing/2014/main" id="{C8F8778F-4A43-8FEB-C07C-4EE2121C42EE}"/>
              </a:ext>
            </a:extLst>
          </p:cNvPr>
          <p:cNvSpPr/>
          <p:nvPr/>
        </p:nvSpPr>
        <p:spPr>
          <a:xfrm>
            <a:off x="0" y="0"/>
            <a:ext cx="12192000" cy="6858000"/>
          </a:xfrm>
          <a:prstGeom prst="rect">
            <a:avLst/>
          </a:prstGeom>
          <a:noFill/>
          <a:ln w="76200">
            <a:solidFill>
              <a:srgbClr val="DFF7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39D215A2-F94D-47A8-69B6-894EF443003D}"/>
              </a:ext>
            </a:extLst>
          </p:cNvPr>
          <p:cNvSpPr txBox="1">
            <a:spLocks/>
          </p:cNvSpPr>
          <p:nvPr/>
        </p:nvSpPr>
        <p:spPr>
          <a:xfrm>
            <a:off x="933499" y="1724094"/>
            <a:ext cx="435297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b="1" dirty="0"/>
              <a:t>Musterlösung</a:t>
            </a:r>
          </a:p>
        </p:txBody>
      </p:sp>
      <p:sp>
        <p:nvSpPr>
          <p:cNvPr id="13" name="Textfeld 12">
            <a:extLst>
              <a:ext uri="{FF2B5EF4-FFF2-40B4-BE49-F238E27FC236}">
                <a16:creationId xmlns:a16="http://schemas.microsoft.com/office/drawing/2014/main" id="{635BDB73-C744-3D31-B725-DE1CEB44CBA3}"/>
              </a:ext>
            </a:extLst>
          </p:cNvPr>
          <p:cNvSpPr txBox="1"/>
          <p:nvPr/>
        </p:nvSpPr>
        <p:spPr>
          <a:xfrm>
            <a:off x="933499" y="2628111"/>
            <a:ext cx="10744198" cy="3785652"/>
          </a:xfrm>
          <a:prstGeom prst="rect">
            <a:avLst/>
          </a:prstGeom>
          <a:noFill/>
        </p:spPr>
        <p:txBody>
          <a:bodyPr wrap="square">
            <a:spAutoFit/>
          </a:bodyPr>
          <a:lstStyle/>
          <a:p>
            <a:r>
              <a:rPr lang="de-DE" sz="2000" dirty="0"/>
              <a:t>Die Wissenschaft kann beim Darmmikrobiom keine einfachen, endgültigen Aussagen treffen, weil es sich um ein sehr komplexes, dynamisches System handelt.</a:t>
            </a:r>
          </a:p>
          <a:p>
            <a:endParaRPr lang="de-DE" sz="2000" dirty="0"/>
          </a:p>
          <a:p>
            <a:r>
              <a:rPr lang="de-DE" sz="2000" b="1" dirty="0"/>
              <a:t>Zentrale Gründe sind:</a:t>
            </a:r>
          </a:p>
          <a:p>
            <a:pPr marL="285750" indent="-285750">
              <a:buFont typeface="Wingdings" panose="05000000000000000000" pitchFamily="2" charset="2"/>
              <a:buChar char="§"/>
            </a:pPr>
            <a:r>
              <a:rPr lang="de-DE" sz="2000" dirty="0"/>
              <a:t>große Unterschiede zwischen Individuen (keine „Standard-Mikrobiota“) </a:t>
            </a:r>
          </a:p>
          <a:p>
            <a:pPr marL="285750" indent="-285750">
              <a:buFont typeface="Wingdings" panose="05000000000000000000" pitchFamily="2" charset="2"/>
              <a:buChar char="§"/>
            </a:pPr>
            <a:r>
              <a:rPr lang="de-DE" sz="2000" dirty="0"/>
              <a:t>starke Abhängigkeit von vielen Faktoren (Ernährung, Alter, Medikamente, Umwelt) </a:t>
            </a:r>
          </a:p>
          <a:p>
            <a:pPr marL="285750" indent="-285750">
              <a:buFont typeface="Wingdings" panose="05000000000000000000" pitchFamily="2" charset="2"/>
              <a:buChar char="§"/>
            </a:pPr>
            <a:r>
              <a:rPr lang="de-DE" sz="2000" dirty="0"/>
              <a:t>schnelle Veränderbarkeit, aber auch gleichzeitige Stabilität (Resilienz) </a:t>
            </a:r>
          </a:p>
          <a:p>
            <a:pPr marL="285750" indent="-285750">
              <a:buFont typeface="Wingdings" panose="05000000000000000000" pitchFamily="2" charset="2"/>
              <a:buChar char="§"/>
            </a:pPr>
            <a:r>
              <a:rPr lang="de-DE" sz="2000" dirty="0"/>
              <a:t>Wechselwirkungen zwischen Wirt und Mikroben sind nicht eindeutig kausal </a:t>
            </a:r>
          </a:p>
          <a:p>
            <a:pPr marL="285750" indent="-285750">
              <a:buFont typeface="Wingdings" panose="05000000000000000000" pitchFamily="2" charset="2"/>
              <a:buChar char="§"/>
            </a:pPr>
            <a:r>
              <a:rPr lang="de-DE" sz="2000" dirty="0"/>
              <a:t>lange Entwicklungs- und Beobachtungszeiträume erschweren klare Beweise </a:t>
            </a:r>
          </a:p>
          <a:p>
            <a:endParaRPr lang="de-DE" sz="2000" dirty="0"/>
          </a:p>
          <a:p>
            <a:r>
              <a:rPr lang="de-DE" sz="2000" dirty="0"/>
              <a:t>Damit wird Wissenschaft als ein Prozess sichtbar, der sich ständig an neue Daten anpasst und keine festen Endzustände beschreibt.</a:t>
            </a:r>
          </a:p>
        </p:txBody>
      </p:sp>
      <p:pic>
        <p:nvPicPr>
          <p:cNvPr id="10" name="Grafik 9">
            <a:extLst>
              <a:ext uri="{FF2B5EF4-FFF2-40B4-BE49-F238E27FC236}">
                <a16:creationId xmlns:a16="http://schemas.microsoft.com/office/drawing/2014/main" id="{2F652AB3-0975-8B13-F2FF-E2951AF30C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77118" y="377876"/>
            <a:ext cx="2731191" cy="1676322"/>
          </a:xfrm>
          <a:prstGeom prst="rect">
            <a:avLst/>
          </a:prstGeom>
        </p:spPr>
      </p:pic>
      <p:sp>
        <p:nvSpPr>
          <p:cNvPr id="12" name="Titel 1">
            <a:extLst>
              <a:ext uri="{FF2B5EF4-FFF2-40B4-BE49-F238E27FC236}">
                <a16:creationId xmlns:a16="http://schemas.microsoft.com/office/drawing/2014/main" id="{68CA00B1-F65F-2C32-9865-7564FCF7CCCC}"/>
              </a:ext>
            </a:extLst>
          </p:cNvPr>
          <p:cNvSpPr txBox="1">
            <a:spLocks/>
          </p:cNvSpPr>
          <p:nvPr/>
        </p:nvSpPr>
        <p:spPr>
          <a:xfrm>
            <a:off x="471034" y="380959"/>
            <a:ext cx="11270026" cy="11505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500"/>
              </a:spcAft>
              <a:buClrTx/>
              <a:buSzTx/>
              <a:buFontTx/>
              <a:buNone/>
              <a:tabLst/>
              <a:defRPr/>
            </a:pP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3.5 Gemeinsamer Abschluss: Was ist los mit </a:t>
            </a:r>
            <a:r>
              <a:rPr kumimoji="0" lang="de-DE" sz="3200" b="1" i="0" u="none" strike="noStrike" kern="1200" cap="none" spc="0" normalizeH="0" baseline="0" noProof="0" dirty="0" err="1">
                <a:ln>
                  <a:noFill/>
                </a:ln>
                <a:solidFill>
                  <a:prstClr val="black"/>
                </a:solidFill>
                <a:effectLst/>
                <a:uLnTx/>
                <a:uFillTx/>
                <a:latin typeface="Calibri Light" panose="020F0302020204030204"/>
                <a:ea typeface="+mj-ea"/>
                <a:cs typeface="+mj-cs"/>
              </a:rPr>
              <a:t>Meta</a:t>
            </a:r>
            <a:r>
              <a:rPr kumimoji="0" lang="de-DE" sz="3200" b="1" i="0" u="none" strike="noStrike" kern="1200" cap="none" spc="0" normalizeH="0" baseline="0" noProof="0" dirty="0">
                <a:ln>
                  <a:noFill/>
                </a:ln>
                <a:solidFill>
                  <a:prstClr val="black"/>
                </a:solidFill>
                <a:effectLst/>
                <a:uLnTx/>
                <a:uFillTx/>
                <a:latin typeface="Calibri Light" panose="020F0302020204030204"/>
                <a:ea typeface="+mj-ea"/>
                <a:cs typeface="+mj-cs"/>
              </a:rPr>
              <a:t>?</a:t>
            </a:r>
          </a:p>
        </p:txBody>
      </p:sp>
      <p:sp>
        <p:nvSpPr>
          <p:cNvPr id="14" name="Textfeld 13">
            <a:extLst>
              <a:ext uri="{FF2B5EF4-FFF2-40B4-BE49-F238E27FC236}">
                <a16:creationId xmlns:a16="http://schemas.microsoft.com/office/drawing/2014/main" id="{5E0F26FA-00F7-0C7F-D9B6-677E2E86387E}"/>
              </a:ext>
            </a:extLst>
          </p:cNvPr>
          <p:cNvSpPr txBox="1"/>
          <p:nvPr/>
        </p:nvSpPr>
        <p:spPr>
          <a:xfrm>
            <a:off x="739913" y="1248540"/>
            <a:ext cx="7937205" cy="646331"/>
          </a:xfrm>
          <a:prstGeom prst="rect">
            <a:avLst/>
          </a:prstGeom>
          <a:noFill/>
        </p:spPr>
        <p:txBody>
          <a:bodyPr wrap="square">
            <a:spAutoFit/>
          </a:bodyPr>
          <a:lstStyle/>
          <a:p>
            <a:r>
              <a:rPr lang="de-DE" sz="3600" dirty="0"/>
              <a:t>„Wissenschafts-Alarm: Neue Datenlage!“</a:t>
            </a:r>
          </a:p>
        </p:txBody>
      </p:sp>
      <p:pic>
        <p:nvPicPr>
          <p:cNvPr id="16" name="Grafik 15">
            <a:extLst>
              <a:ext uri="{FF2B5EF4-FFF2-40B4-BE49-F238E27FC236}">
                <a16:creationId xmlns:a16="http://schemas.microsoft.com/office/drawing/2014/main" id="{22C9704E-5E72-505F-26D9-6AAC99742031}"/>
              </a:ext>
            </a:extLst>
          </p:cNvPr>
          <p:cNvPicPr>
            <a:picLocks noChangeAspect="1"/>
          </p:cNvPicPr>
          <p:nvPr/>
        </p:nvPicPr>
        <p:blipFill rotWithShape="1">
          <a:blip r:embed="rId4">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7" name="Grafik 16">
            <a:extLst>
              <a:ext uri="{FF2B5EF4-FFF2-40B4-BE49-F238E27FC236}">
                <a16:creationId xmlns:a16="http://schemas.microsoft.com/office/drawing/2014/main" id="{AC73E242-1710-807C-6F63-8C695F4CBB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18" name="Grafik 17">
            <a:extLst>
              <a:ext uri="{FF2B5EF4-FFF2-40B4-BE49-F238E27FC236}">
                <a16:creationId xmlns:a16="http://schemas.microsoft.com/office/drawing/2014/main" id="{DD5BAF71-FE61-E0E3-67FB-691B926622ED}"/>
              </a:ext>
            </a:extLst>
          </p:cNvPr>
          <p:cNvPicPr>
            <a:picLocks noChangeAspect="1"/>
          </p:cNvPicPr>
          <p:nvPr/>
        </p:nvPicPr>
        <p:blipFill>
          <a:blip r:embed="rId6"/>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2230205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hteck: abgerundete Ecken 16">
            <a:extLst>
              <a:ext uri="{FF2B5EF4-FFF2-40B4-BE49-F238E27FC236}">
                <a16:creationId xmlns:a16="http://schemas.microsoft.com/office/drawing/2014/main" id="{BDD7678A-B5E8-8E86-C46A-956065519CA6}"/>
              </a:ext>
            </a:extLst>
          </p:cNvPr>
          <p:cNvSpPr/>
          <p:nvPr/>
        </p:nvSpPr>
        <p:spPr>
          <a:xfrm>
            <a:off x="781400" y="1531636"/>
            <a:ext cx="4691390" cy="1590049"/>
          </a:xfrm>
          <a:prstGeom prst="roundRect">
            <a:avLst/>
          </a:prstGeom>
          <a:solidFill>
            <a:srgbClr val="DFF7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6" name="Gerader Verbinder 5">
            <a:extLst>
              <a:ext uri="{FF2B5EF4-FFF2-40B4-BE49-F238E27FC236}">
                <a16:creationId xmlns:a16="http://schemas.microsoft.com/office/drawing/2014/main" id="{FB487A33-5614-4246-A527-D4D937DAE5D3}"/>
              </a:ext>
            </a:extLst>
          </p:cNvPr>
          <p:cNvCxnSpPr>
            <a:cxnSpLocks/>
          </p:cNvCxnSpPr>
          <p:nvPr/>
        </p:nvCxnSpPr>
        <p:spPr>
          <a:xfrm>
            <a:off x="471034" y="370383"/>
            <a:ext cx="112499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2AADD16D-BDBC-AE5C-138B-EE498BD6F2FB}"/>
              </a:ext>
            </a:extLst>
          </p:cNvPr>
          <p:cNvSpPr txBox="1">
            <a:spLocks/>
          </p:cNvSpPr>
          <p:nvPr/>
        </p:nvSpPr>
        <p:spPr>
          <a:xfrm>
            <a:off x="2202080" y="1685983"/>
            <a:ext cx="435297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b="1" dirty="0" err="1"/>
              <a:t>Meta</a:t>
            </a:r>
            <a:r>
              <a:rPr lang="de-DE" sz="3200" b="1" dirty="0"/>
              <a:t> sagt Danke!</a:t>
            </a:r>
          </a:p>
        </p:txBody>
      </p:sp>
      <p:sp>
        <p:nvSpPr>
          <p:cNvPr id="7" name="Textfeld 6">
            <a:extLst>
              <a:ext uri="{FF2B5EF4-FFF2-40B4-BE49-F238E27FC236}">
                <a16:creationId xmlns:a16="http://schemas.microsoft.com/office/drawing/2014/main" id="{F28B015A-6045-BB9B-B9C6-3E82467D7C49}"/>
              </a:ext>
            </a:extLst>
          </p:cNvPr>
          <p:cNvSpPr txBox="1"/>
          <p:nvPr/>
        </p:nvSpPr>
        <p:spPr>
          <a:xfrm>
            <a:off x="8237255" y="127793"/>
            <a:ext cx="3483711" cy="276999"/>
          </a:xfrm>
          <a:prstGeom prst="rect">
            <a:avLst/>
          </a:prstGeom>
          <a:noFill/>
        </p:spPr>
        <p:txBody>
          <a:bodyPr wrap="none" rtlCol="0">
            <a:spAutoFit/>
          </a:bodyPr>
          <a:lstStyle/>
          <a:p>
            <a:r>
              <a:rPr lang="de-DE" sz="1200" dirty="0"/>
              <a:t>Gesundheit beginnt im Darm – Was ist los mit </a:t>
            </a:r>
            <a:r>
              <a:rPr lang="de-DE" sz="1200" dirty="0" err="1"/>
              <a:t>Meta</a:t>
            </a:r>
            <a:r>
              <a:rPr lang="de-DE" sz="1200" dirty="0"/>
              <a:t>?</a:t>
            </a:r>
          </a:p>
        </p:txBody>
      </p:sp>
      <p:pic>
        <p:nvPicPr>
          <p:cNvPr id="15" name="Grafik 14">
            <a:extLst>
              <a:ext uri="{FF2B5EF4-FFF2-40B4-BE49-F238E27FC236}">
                <a16:creationId xmlns:a16="http://schemas.microsoft.com/office/drawing/2014/main" id="{EECF5C8D-963B-C748-5D91-A6CC21C27F3B}"/>
              </a:ext>
            </a:extLst>
          </p:cNvPr>
          <p:cNvPicPr>
            <a:picLocks noChangeAspect="1"/>
          </p:cNvPicPr>
          <p:nvPr/>
        </p:nvPicPr>
        <p:blipFill>
          <a:blip r:embed="rId3"/>
          <a:stretch>
            <a:fillRect/>
          </a:stretch>
        </p:blipFill>
        <p:spPr>
          <a:xfrm>
            <a:off x="975580" y="1785390"/>
            <a:ext cx="1128049" cy="1197825"/>
          </a:xfrm>
          <a:prstGeom prst="rect">
            <a:avLst/>
          </a:prstGeom>
        </p:spPr>
      </p:pic>
      <p:sp>
        <p:nvSpPr>
          <p:cNvPr id="20" name="Rechteck 19">
            <a:extLst>
              <a:ext uri="{FF2B5EF4-FFF2-40B4-BE49-F238E27FC236}">
                <a16:creationId xmlns:a16="http://schemas.microsoft.com/office/drawing/2014/main" id="{C8F8778F-4A43-8FEB-C07C-4EE2121C42EE}"/>
              </a:ext>
            </a:extLst>
          </p:cNvPr>
          <p:cNvSpPr/>
          <p:nvPr/>
        </p:nvSpPr>
        <p:spPr>
          <a:xfrm>
            <a:off x="0" y="0"/>
            <a:ext cx="12192000" cy="6858000"/>
          </a:xfrm>
          <a:prstGeom prst="rect">
            <a:avLst/>
          </a:prstGeom>
          <a:noFill/>
          <a:ln w="76200">
            <a:solidFill>
              <a:srgbClr val="DFF7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a:extLst>
              <a:ext uri="{FF2B5EF4-FFF2-40B4-BE49-F238E27FC236}">
                <a16:creationId xmlns:a16="http://schemas.microsoft.com/office/drawing/2014/main" id="{86EF37C5-934A-2269-D63F-DAD4AEB64B8B}"/>
              </a:ext>
            </a:extLst>
          </p:cNvPr>
          <p:cNvSpPr txBox="1"/>
          <p:nvPr/>
        </p:nvSpPr>
        <p:spPr>
          <a:xfrm>
            <a:off x="1460801" y="3460937"/>
            <a:ext cx="6542537" cy="2246769"/>
          </a:xfrm>
          <a:prstGeom prst="rect">
            <a:avLst/>
          </a:prstGeom>
          <a:noFill/>
        </p:spPr>
        <p:txBody>
          <a:bodyPr wrap="square">
            <a:spAutoFit/>
          </a:bodyPr>
          <a:lstStyle/>
          <a:p>
            <a:pPr algn="just"/>
            <a:r>
              <a:rPr lang="de-DE" sz="2000" dirty="0"/>
              <a:t>„Danke, dass ihr mir geholfen habt, mein Darmmikrobiom besser zu verstehen. Ich habe gelernt, dass meine Ernährung einen Einfluss hat – aber dass mein Körper ein sehr komplexes und dynamisches System ist. Ich werde meine Ernährung jetzt bewusster gestalten und weiter beobachten, was passiert. Vielleicht ist das kein einmaliger Schritt, sondern der Beginn einer längeren Reise.“</a:t>
            </a:r>
            <a:endParaRPr lang="de-DE" sz="2000" dirty="0">
              <a:solidFill>
                <a:srgbClr val="B84F69"/>
              </a:solidFill>
              <a:latin typeface="Gill Sans MT" panose="020B0502020104020203" pitchFamily="34" charset="0"/>
            </a:endParaRPr>
          </a:p>
        </p:txBody>
      </p:sp>
      <p:sp>
        <p:nvSpPr>
          <p:cNvPr id="2" name="Rechteck: abgerundete Ecken 1">
            <a:extLst>
              <a:ext uri="{FF2B5EF4-FFF2-40B4-BE49-F238E27FC236}">
                <a16:creationId xmlns:a16="http://schemas.microsoft.com/office/drawing/2014/main" id="{6A90016E-BD05-7F29-53C2-AE3D8F0BC895}"/>
              </a:ext>
            </a:extLst>
          </p:cNvPr>
          <p:cNvSpPr/>
          <p:nvPr/>
        </p:nvSpPr>
        <p:spPr>
          <a:xfrm>
            <a:off x="1182014" y="3128456"/>
            <a:ext cx="7055241" cy="2666651"/>
          </a:xfrm>
          <a:prstGeom prst="roundRect">
            <a:avLst/>
          </a:prstGeom>
          <a:noFill/>
          <a:ln w="57150">
            <a:solidFill>
              <a:srgbClr val="DFF7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1" name="Grafik 10">
            <a:extLst>
              <a:ext uri="{FF2B5EF4-FFF2-40B4-BE49-F238E27FC236}">
                <a16:creationId xmlns:a16="http://schemas.microsoft.com/office/drawing/2014/main" id="{2F34EE50-2C96-727A-3C48-FB3C9602F883}"/>
              </a:ext>
            </a:extLst>
          </p:cNvPr>
          <p:cNvPicPr>
            <a:picLocks noChangeAspect="1"/>
          </p:cNvPicPr>
          <p:nvPr/>
        </p:nvPicPr>
        <p:blipFill>
          <a:blip r:embed="rId4"/>
          <a:stretch>
            <a:fillRect/>
          </a:stretch>
        </p:blipFill>
        <p:spPr>
          <a:xfrm>
            <a:off x="6612759" y="661501"/>
            <a:ext cx="2295140" cy="2278425"/>
          </a:xfrm>
          <a:prstGeom prst="rect">
            <a:avLst/>
          </a:prstGeom>
        </p:spPr>
      </p:pic>
      <p:pic>
        <p:nvPicPr>
          <p:cNvPr id="12" name="Grafik 11">
            <a:extLst>
              <a:ext uri="{FF2B5EF4-FFF2-40B4-BE49-F238E27FC236}">
                <a16:creationId xmlns:a16="http://schemas.microsoft.com/office/drawing/2014/main" id="{C7B5D912-A348-839D-172F-BA4709EBE3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3307" y="2732063"/>
            <a:ext cx="2634897" cy="3515468"/>
          </a:xfrm>
          <a:prstGeom prst="rect">
            <a:avLst/>
          </a:prstGeom>
        </p:spPr>
      </p:pic>
      <p:pic>
        <p:nvPicPr>
          <p:cNvPr id="13" name="Grafik 12">
            <a:extLst>
              <a:ext uri="{FF2B5EF4-FFF2-40B4-BE49-F238E27FC236}">
                <a16:creationId xmlns:a16="http://schemas.microsoft.com/office/drawing/2014/main" id="{E3055EAF-3209-0C7A-83D7-4FBB75E2F4E1}"/>
              </a:ext>
            </a:extLst>
          </p:cNvPr>
          <p:cNvPicPr>
            <a:picLocks noChangeAspect="1"/>
          </p:cNvPicPr>
          <p:nvPr/>
        </p:nvPicPr>
        <p:blipFill rotWithShape="1">
          <a:blip r:embed="rId6">
            <a:extLst>
              <a:ext uri="{28A0092B-C50C-407E-A947-70E740481C1C}">
                <a14:useLocalDpi xmlns:a14="http://schemas.microsoft.com/office/drawing/2010/main" val="0"/>
              </a:ext>
            </a:extLst>
          </a:blip>
          <a:srcRect l="7065" t="30304" b="25598"/>
          <a:stretch/>
        </p:blipFill>
        <p:spPr>
          <a:xfrm>
            <a:off x="10101227" y="6518022"/>
            <a:ext cx="1004239" cy="308541"/>
          </a:xfrm>
          <a:prstGeom prst="rect">
            <a:avLst/>
          </a:prstGeom>
        </p:spPr>
      </p:pic>
      <p:pic>
        <p:nvPicPr>
          <p:cNvPr id="16" name="Grafik 15">
            <a:extLst>
              <a:ext uri="{FF2B5EF4-FFF2-40B4-BE49-F238E27FC236}">
                <a16:creationId xmlns:a16="http://schemas.microsoft.com/office/drawing/2014/main" id="{B36D468B-563A-6102-0660-E57B6E33BE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81389" y="6354925"/>
            <a:ext cx="961325" cy="640883"/>
          </a:xfrm>
          <a:prstGeom prst="rect">
            <a:avLst/>
          </a:prstGeom>
        </p:spPr>
      </p:pic>
      <p:pic>
        <p:nvPicPr>
          <p:cNvPr id="18" name="Grafik 17">
            <a:extLst>
              <a:ext uri="{FF2B5EF4-FFF2-40B4-BE49-F238E27FC236}">
                <a16:creationId xmlns:a16="http://schemas.microsoft.com/office/drawing/2014/main" id="{CBDCE04B-46F0-61B2-6EB4-08473AF6173A}"/>
              </a:ext>
            </a:extLst>
          </p:cNvPr>
          <p:cNvPicPr>
            <a:picLocks noChangeAspect="1"/>
          </p:cNvPicPr>
          <p:nvPr/>
        </p:nvPicPr>
        <p:blipFill>
          <a:blip r:embed="rId8"/>
          <a:stretch>
            <a:fillRect/>
          </a:stretch>
        </p:blipFill>
        <p:spPr>
          <a:xfrm>
            <a:off x="11168883" y="6524372"/>
            <a:ext cx="961326" cy="255649"/>
          </a:xfrm>
          <a:prstGeom prst="rect">
            <a:avLst/>
          </a:prstGeom>
        </p:spPr>
      </p:pic>
    </p:spTree>
    <p:extLst>
      <p:ext uri="{BB962C8B-B14F-4D97-AF65-F5344CB8AC3E}">
        <p14:creationId xmlns:p14="http://schemas.microsoft.com/office/powerpoint/2010/main" val="3617958674"/>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5095</Words>
  <Application>Microsoft Office PowerPoint</Application>
  <PresentationFormat>Breitbild</PresentationFormat>
  <Paragraphs>627</Paragraphs>
  <Slides>60</Slides>
  <Notes>58</Notes>
  <HiddenSlides>11</HiddenSlides>
  <MMClips>4</MMClips>
  <ScaleCrop>false</ScaleCrop>
  <HeadingPairs>
    <vt:vector size="6" baseType="variant">
      <vt:variant>
        <vt:lpstr>Verwendete Schriftarten</vt:lpstr>
      </vt:variant>
      <vt:variant>
        <vt:i4>10</vt:i4>
      </vt:variant>
      <vt:variant>
        <vt:lpstr>Design</vt:lpstr>
      </vt:variant>
      <vt:variant>
        <vt:i4>1</vt:i4>
      </vt:variant>
      <vt:variant>
        <vt:lpstr>Folientitel</vt:lpstr>
      </vt:variant>
      <vt:variant>
        <vt:i4>60</vt:i4>
      </vt:variant>
    </vt:vector>
  </HeadingPairs>
  <TitlesOfParts>
    <vt:vector size="71" baseType="lpstr">
      <vt:lpstr>Aptos</vt:lpstr>
      <vt:lpstr>Arial</vt:lpstr>
      <vt:lpstr>Berlin Sans FB Demi</vt:lpstr>
      <vt:lpstr>Bernard MT Condensed</vt:lpstr>
      <vt:lpstr>Calibri</vt:lpstr>
      <vt:lpstr>Calibri Light</vt:lpstr>
      <vt:lpstr>Degular</vt:lpstr>
      <vt:lpstr>Gill Sans MT</vt:lpstr>
      <vt:lpstr>Symbol</vt:lpstr>
      <vt:lpstr>Wingdings</vt:lpstr>
      <vt:lpstr>Office</vt:lpstr>
      <vt:lpstr>Gesundheit beginnt im Darm Was ist los mit Meta?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Verdauung und Ernährung</dc:title>
  <dc:creator>Kapitza, Dr. Martina</dc:creator>
  <cp:lastModifiedBy>Heike Groth</cp:lastModifiedBy>
  <cp:revision>296</cp:revision>
  <dcterms:created xsi:type="dcterms:W3CDTF">2025-03-28T13:41:05Z</dcterms:created>
  <dcterms:modified xsi:type="dcterms:W3CDTF">2026-10-02T13:51:03Z</dcterms:modified>
</cp:coreProperties>
</file>